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51"/>
  </p:notesMasterIdLst>
  <p:sldIdLst>
    <p:sldId id="256" r:id="rId2"/>
    <p:sldId id="257" r:id="rId3"/>
    <p:sldId id="267" r:id="rId4"/>
    <p:sldId id="268" r:id="rId5"/>
    <p:sldId id="269" r:id="rId6"/>
    <p:sldId id="270" r:id="rId7"/>
    <p:sldId id="271" r:id="rId8"/>
    <p:sldId id="272" r:id="rId9"/>
    <p:sldId id="273" r:id="rId10"/>
    <p:sldId id="274" r:id="rId11"/>
    <p:sldId id="275" r:id="rId12"/>
    <p:sldId id="276" r:id="rId13"/>
    <p:sldId id="277" r:id="rId14"/>
    <p:sldId id="279" r:id="rId15"/>
    <p:sldId id="278" r:id="rId16"/>
    <p:sldId id="280" r:id="rId17"/>
    <p:sldId id="281" r:id="rId18"/>
    <p:sldId id="282" r:id="rId19"/>
    <p:sldId id="283" r:id="rId20"/>
    <p:sldId id="284" r:id="rId21"/>
    <p:sldId id="285" r:id="rId22"/>
    <p:sldId id="286" r:id="rId23"/>
    <p:sldId id="288" r:id="rId24"/>
    <p:sldId id="313" r:id="rId25"/>
    <p:sldId id="287" r:id="rId26"/>
    <p:sldId id="289" r:id="rId27"/>
    <p:sldId id="290" r:id="rId28"/>
    <p:sldId id="291" r:id="rId29"/>
    <p:sldId id="292" r:id="rId30"/>
    <p:sldId id="293" r:id="rId31"/>
    <p:sldId id="294" r:id="rId32"/>
    <p:sldId id="295" r:id="rId33"/>
    <p:sldId id="296" r:id="rId34"/>
    <p:sldId id="297" r:id="rId35"/>
    <p:sldId id="298" r:id="rId36"/>
    <p:sldId id="299" r:id="rId37"/>
    <p:sldId id="300" r:id="rId38"/>
    <p:sldId id="301" r:id="rId39"/>
    <p:sldId id="302" r:id="rId40"/>
    <p:sldId id="303" r:id="rId41"/>
    <p:sldId id="304" r:id="rId42"/>
    <p:sldId id="305" r:id="rId43"/>
    <p:sldId id="306" r:id="rId44"/>
    <p:sldId id="307" r:id="rId45"/>
    <p:sldId id="308" r:id="rId46"/>
    <p:sldId id="309" r:id="rId47"/>
    <p:sldId id="310" r:id="rId48"/>
    <p:sldId id="311" r:id="rId49"/>
    <p:sldId id="312" r:id="rId5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C381A"/>
    <a:srgbClr val="5E5E5E"/>
    <a:srgbClr val="AE4003"/>
    <a:srgbClr val="B83906"/>
    <a:srgbClr val="262626"/>
    <a:srgbClr val="A23A1B"/>
    <a:srgbClr val="BA440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725"/>
    <p:restoredTop sz="94674"/>
  </p:normalViewPr>
  <p:slideViewPr>
    <p:cSldViewPr snapToGrid="0" snapToObjects="1">
      <p:cViewPr varScale="1">
        <p:scale>
          <a:sx n="124" d="100"/>
          <a:sy n="124" d="100"/>
        </p:scale>
        <p:origin x="384" y="1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3E678A8-D512-FD41-A35A-0D89122FEED6}" type="datetimeFigureOut">
              <a:rPr lang="en-US" smtClean="0"/>
              <a:t>10/24/18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1EE245-25B8-1046-A426-DA37860B9662}" type="slidenum">
              <a:rPr lang="en-US" smtClean="0"/>
              <a:t>‹#›</a:t>
            </a:fld>
            <a:endParaRPr lang="en-US"/>
          </a:p>
        </p:txBody>
      </p:sp>
    </p:spTree>
    <p:extLst>
      <p:ext uri="{BB962C8B-B14F-4D97-AF65-F5344CB8AC3E}">
        <p14:creationId xmlns:p14="http://schemas.microsoft.com/office/powerpoint/2010/main" val="278933344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3</a:t>
            </a:fld>
            <a:endParaRPr lang="en-US"/>
          </a:p>
        </p:txBody>
      </p:sp>
    </p:spTree>
    <p:extLst>
      <p:ext uri="{BB962C8B-B14F-4D97-AF65-F5344CB8AC3E}">
        <p14:creationId xmlns:p14="http://schemas.microsoft.com/office/powerpoint/2010/main" val="30529543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23</a:t>
            </a:fld>
            <a:endParaRPr lang="en-US"/>
          </a:p>
        </p:txBody>
      </p:sp>
    </p:spTree>
    <p:extLst>
      <p:ext uri="{BB962C8B-B14F-4D97-AF65-F5344CB8AC3E}">
        <p14:creationId xmlns:p14="http://schemas.microsoft.com/office/powerpoint/2010/main" val="3571443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25</a:t>
            </a:fld>
            <a:endParaRPr lang="en-US"/>
          </a:p>
        </p:txBody>
      </p:sp>
    </p:spTree>
    <p:extLst>
      <p:ext uri="{BB962C8B-B14F-4D97-AF65-F5344CB8AC3E}">
        <p14:creationId xmlns:p14="http://schemas.microsoft.com/office/powerpoint/2010/main" val="3571443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26</a:t>
            </a:fld>
            <a:endParaRPr lang="en-US"/>
          </a:p>
        </p:txBody>
      </p:sp>
    </p:spTree>
    <p:extLst>
      <p:ext uri="{BB962C8B-B14F-4D97-AF65-F5344CB8AC3E}">
        <p14:creationId xmlns:p14="http://schemas.microsoft.com/office/powerpoint/2010/main" val="3571443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27</a:t>
            </a:fld>
            <a:endParaRPr lang="en-US"/>
          </a:p>
        </p:txBody>
      </p:sp>
    </p:spTree>
    <p:extLst>
      <p:ext uri="{BB962C8B-B14F-4D97-AF65-F5344CB8AC3E}">
        <p14:creationId xmlns:p14="http://schemas.microsoft.com/office/powerpoint/2010/main" val="3571443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28</a:t>
            </a:fld>
            <a:endParaRPr lang="en-US"/>
          </a:p>
        </p:txBody>
      </p:sp>
    </p:spTree>
    <p:extLst>
      <p:ext uri="{BB962C8B-B14F-4D97-AF65-F5344CB8AC3E}">
        <p14:creationId xmlns:p14="http://schemas.microsoft.com/office/powerpoint/2010/main" val="3571443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29</a:t>
            </a:fld>
            <a:endParaRPr lang="en-US"/>
          </a:p>
        </p:txBody>
      </p:sp>
    </p:spTree>
    <p:extLst>
      <p:ext uri="{BB962C8B-B14F-4D97-AF65-F5344CB8AC3E}">
        <p14:creationId xmlns:p14="http://schemas.microsoft.com/office/powerpoint/2010/main" val="3571443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30</a:t>
            </a:fld>
            <a:endParaRPr lang="en-US"/>
          </a:p>
        </p:txBody>
      </p:sp>
    </p:spTree>
    <p:extLst>
      <p:ext uri="{BB962C8B-B14F-4D97-AF65-F5344CB8AC3E}">
        <p14:creationId xmlns:p14="http://schemas.microsoft.com/office/powerpoint/2010/main" val="3571443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31</a:t>
            </a:fld>
            <a:endParaRPr lang="en-US"/>
          </a:p>
        </p:txBody>
      </p:sp>
    </p:spTree>
    <p:extLst>
      <p:ext uri="{BB962C8B-B14F-4D97-AF65-F5344CB8AC3E}">
        <p14:creationId xmlns:p14="http://schemas.microsoft.com/office/powerpoint/2010/main" val="3571443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32</a:t>
            </a:fld>
            <a:endParaRPr lang="en-US"/>
          </a:p>
        </p:txBody>
      </p:sp>
    </p:spTree>
    <p:extLst>
      <p:ext uri="{BB962C8B-B14F-4D97-AF65-F5344CB8AC3E}">
        <p14:creationId xmlns:p14="http://schemas.microsoft.com/office/powerpoint/2010/main" val="3571443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33</a:t>
            </a:fld>
            <a:endParaRPr lang="en-US"/>
          </a:p>
        </p:txBody>
      </p:sp>
    </p:spTree>
    <p:extLst>
      <p:ext uri="{BB962C8B-B14F-4D97-AF65-F5344CB8AC3E}">
        <p14:creationId xmlns:p14="http://schemas.microsoft.com/office/powerpoint/2010/main" val="3571443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14</a:t>
            </a:fld>
            <a:endParaRPr lang="en-US"/>
          </a:p>
        </p:txBody>
      </p:sp>
    </p:spTree>
    <p:extLst>
      <p:ext uri="{BB962C8B-B14F-4D97-AF65-F5344CB8AC3E}">
        <p14:creationId xmlns:p14="http://schemas.microsoft.com/office/powerpoint/2010/main" val="24636094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34</a:t>
            </a:fld>
            <a:endParaRPr lang="en-US"/>
          </a:p>
        </p:txBody>
      </p:sp>
    </p:spTree>
    <p:extLst>
      <p:ext uri="{BB962C8B-B14F-4D97-AF65-F5344CB8AC3E}">
        <p14:creationId xmlns:p14="http://schemas.microsoft.com/office/powerpoint/2010/main" val="3571443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35</a:t>
            </a:fld>
            <a:endParaRPr lang="en-US"/>
          </a:p>
        </p:txBody>
      </p:sp>
    </p:spTree>
    <p:extLst>
      <p:ext uri="{BB962C8B-B14F-4D97-AF65-F5344CB8AC3E}">
        <p14:creationId xmlns:p14="http://schemas.microsoft.com/office/powerpoint/2010/main" val="3571443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36</a:t>
            </a:fld>
            <a:endParaRPr lang="en-US"/>
          </a:p>
        </p:txBody>
      </p:sp>
    </p:spTree>
    <p:extLst>
      <p:ext uri="{BB962C8B-B14F-4D97-AF65-F5344CB8AC3E}">
        <p14:creationId xmlns:p14="http://schemas.microsoft.com/office/powerpoint/2010/main" val="3571443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37</a:t>
            </a:fld>
            <a:endParaRPr lang="en-US"/>
          </a:p>
        </p:txBody>
      </p:sp>
    </p:spTree>
    <p:extLst>
      <p:ext uri="{BB962C8B-B14F-4D97-AF65-F5344CB8AC3E}">
        <p14:creationId xmlns:p14="http://schemas.microsoft.com/office/powerpoint/2010/main" val="35714435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38</a:t>
            </a:fld>
            <a:endParaRPr lang="en-US"/>
          </a:p>
        </p:txBody>
      </p:sp>
    </p:spTree>
    <p:extLst>
      <p:ext uri="{BB962C8B-B14F-4D97-AF65-F5344CB8AC3E}">
        <p14:creationId xmlns:p14="http://schemas.microsoft.com/office/powerpoint/2010/main" val="3571443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39</a:t>
            </a:fld>
            <a:endParaRPr lang="en-US"/>
          </a:p>
        </p:txBody>
      </p:sp>
    </p:spTree>
    <p:extLst>
      <p:ext uri="{BB962C8B-B14F-4D97-AF65-F5344CB8AC3E}">
        <p14:creationId xmlns:p14="http://schemas.microsoft.com/office/powerpoint/2010/main" val="35714435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40</a:t>
            </a:fld>
            <a:endParaRPr lang="en-US"/>
          </a:p>
        </p:txBody>
      </p:sp>
    </p:spTree>
    <p:extLst>
      <p:ext uri="{BB962C8B-B14F-4D97-AF65-F5344CB8AC3E}">
        <p14:creationId xmlns:p14="http://schemas.microsoft.com/office/powerpoint/2010/main" val="35714435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41</a:t>
            </a:fld>
            <a:endParaRPr lang="en-US"/>
          </a:p>
        </p:txBody>
      </p:sp>
    </p:spTree>
    <p:extLst>
      <p:ext uri="{BB962C8B-B14F-4D97-AF65-F5344CB8AC3E}">
        <p14:creationId xmlns:p14="http://schemas.microsoft.com/office/powerpoint/2010/main" val="35714435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42</a:t>
            </a:fld>
            <a:endParaRPr lang="en-US"/>
          </a:p>
        </p:txBody>
      </p:sp>
    </p:spTree>
    <p:extLst>
      <p:ext uri="{BB962C8B-B14F-4D97-AF65-F5344CB8AC3E}">
        <p14:creationId xmlns:p14="http://schemas.microsoft.com/office/powerpoint/2010/main" val="35714435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43</a:t>
            </a:fld>
            <a:endParaRPr lang="en-US"/>
          </a:p>
        </p:txBody>
      </p:sp>
    </p:spTree>
    <p:extLst>
      <p:ext uri="{BB962C8B-B14F-4D97-AF65-F5344CB8AC3E}">
        <p14:creationId xmlns:p14="http://schemas.microsoft.com/office/powerpoint/2010/main" val="3571443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16</a:t>
            </a:fld>
            <a:endParaRPr lang="en-US"/>
          </a:p>
        </p:txBody>
      </p:sp>
    </p:spTree>
    <p:extLst>
      <p:ext uri="{BB962C8B-B14F-4D97-AF65-F5344CB8AC3E}">
        <p14:creationId xmlns:p14="http://schemas.microsoft.com/office/powerpoint/2010/main" val="35714435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44</a:t>
            </a:fld>
            <a:endParaRPr lang="en-US"/>
          </a:p>
        </p:txBody>
      </p:sp>
    </p:spTree>
    <p:extLst>
      <p:ext uri="{BB962C8B-B14F-4D97-AF65-F5344CB8AC3E}">
        <p14:creationId xmlns:p14="http://schemas.microsoft.com/office/powerpoint/2010/main" val="35714435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45</a:t>
            </a:fld>
            <a:endParaRPr lang="en-US"/>
          </a:p>
        </p:txBody>
      </p:sp>
    </p:spTree>
    <p:extLst>
      <p:ext uri="{BB962C8B-B14F-4D97-AF65-F5344CB8AC3E}">
        <p14:creationId xmlns:p14="http://schemas.microsoft.com/office/powerpoint/2010/main" val="35714435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46</a:t>
            </a:fld>
            <a:endParaRPr lang="en-US"/>
          </a:p>
        </p:txBody>
      </p:sp>
    </p:spTree>
    <p:extLst>
      <p:ext uri="{BB962C8B-B14F-4D97-AF65-F5344CB8AC3E}">
        <p14:creationId xmlns:p14="http://schemas.microsoft.com/office/powerpoint/2010/main" val="35714435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47</a:t>
            </a:fld>
            <a:endParaRPr lang="en-US"/>
          </a:p>
        </p:txBody>
      </p:sp>
    </p:spTree>
    <p:extLst>
      <p:ext uri="{BB962C8B-B14F-4D97-AF65-F5344CB8AC3E}">
        <p14:creationId xmlns:p14="http://schemas.microsoft.com/office/powerpoint/2010/main" val="35714435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48</a:t>
            </a:fld>
            <a:endParaRPr lang="en-US"/>
          </a:p>
        </p:txBody>
      </p:sp>
    </p:spTree>
    <p:extLst>
      <p:ext uri="{BB962C8B-B14F-4D97-AF65-F5344CB8AC3E}">
        <p14:creationId xmlns:p14="http://schemas.microsoft.com/office/powerpoint/2010/main" val="35714435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49</a:t>
            </a:fld>
            <a:endParaRPr lang="en-US"/>
          </a:p>
        </p:txBody>
      </p:sp>
    </p:spTree>
    <p:extLst>
      <p:ext uri="{BB962C8B-B14F-4D97-AF65-F5344CB8AC3E}">
        <p14:creationId xmlns:p14="http://schemas.microsoft.com/office/powerpoint/2010/main" val="3571443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17</a:t>
            </a:fld>
            <a:endParaRPr lang="en-US"/>
          </a:p>
        </p:txBody>
      </p:sp>
    </p:spTree>
    <p:extLst>
      <p:ext uri="{BB962C8B-B14F-4D97-AF65-F5344CB8AC3E}">
        <p14:creationId xmlns:p14="http://schemas.microsoft.com/office/powerpoint/2010/main" val="3571443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18</a:t>
            </a:fld>
            <a:endParaRPr lang="en-US"/>
          </a:p>
        </p:txBody>
      </p:sp>
    </p:spTree>
    <p:extLst>
      <p:ext uri="{BB962C8B-B14F-4D97-AF65-F5344CB8AC3E}">
        <p14:creationId xmlns:p14="http://schemas.microsoft.com/office/powerpoint/2010/main" val="3571443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19</a:t>
            </a:fld>
            <a:endParaRPr lang="en-US"/>
          </a:p>
        </p:txBody>
      </p:sp>
    </p:spTree>
    <p:extLst>
      <p:ext uri="{BB962C8B-B14F-4D97-AF65-F5344CB8AC3E}">
        <p14:creationId xmlns:p14="http://schemas.microsoft.com/office/powerpoint/2010/main" val="3571443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20</a:t>
            </a:fld>
            <a:endParaRPr lang="en-US"/>
          </a:p>
        </p:txBody>
      </p:sp>
    </p:spTree>
    <p:extLst>
      <p:ext uri="{BB962C8B-B14F-4D97-AF65-F5344CB8AC3E}">
        <p14:creationId xmlns:p14="http://schemas.microsoft.com/office/powerpoint/2010/main" val="3571443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21</a:t>
            </a:fld>
            <a:endParaRPr lang="en-US"/>
          </a:p>
        </p:txBody>
      </p:sp>
    </p:spTree>
    <p:extLst>
      <p:ext uri="{BB962C8B-B14F-4D97-AF65-F5344CB8AC3E}">
        <p14:creationId xmlns:p14="http://schemas.microsoft.com/office/powerpoint/2010/main" val="3571443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1EE245-25B8-1046-A426-DA37860B9662}" type="slidenum">
              <a:rPr lang="en-US" smtClean="0"/>
              <a:t>22</a:t>
            </a:fld>
            <a:endParaRPr lang="en-US"/>
          </a:p>
        </p:txBody>
      </p:sp>
    </p:spTree>
    <p:extLst>
      <p:ext uri="{BB962C8B-B14F-4D97-AF65-F5344CB8AC3E}">
        <p14:creationId xmlns:p14="http://schemas.microsoft.com/office/powerpoint/2010/main" val="3571443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8EE4F2E-1BCD-1E40-A9AB-079C6B4199A9}" type="datetime1">
              <a:rPr lang="en-US" smtClean="0"/>
              <a:t>10/24/18</a:t>
            </a:fld>
            <a:endParaRPr lang="en-US"/>
          </a:p>
        </p:txBody>
      </p:sp>
      <p:sp>
        <p:nvSpPr>
          <p:cNvPr id="5" name="Footer Placeholder 4"/>
          <p:cNvSpPr>
            <a:spLocks noGrp="1"/>
          </p:cNvSpPr>
          <p:nvPr>
            <p:ph type="ftr" sz="quarter" idx="11"/>
          </p:nvPr>
        </p:nvSpPr>
        <p:spPr/>
        <p:txBody>
          <a:bodyPr/>
          <a:lstStyle/>
          <a:p>
            <a:r>
              <a:rPr lang="en-US"/>
              <a:t>The Heart of the Matter, October 2018 © AJ Josefowitz</a:t>
            </a:r>
          </a:p>
        </p:txBody>
      </p:sp>
      <p:sp>
        <p:nvSpPr>
          <p:cNvPr id="6" name="Slide Number Placeholder 5"/>
          <p:cNvSpPr>
            <a:spLocks noGrp="1"/>
          </p:cNvSpPr>
          <p:nvPr>
            <p:ph type="sldNum" sz="quarter" idx="12"/>
          </p:nvPr>
        </p:nvSpPr>
        <p:spPr/>
        <p:txBody>
          <a:bodyPr/>
          <a:lstStyle/>
          <a:p>
            <a:fld id="{BCB28229-FA27-A84E-816C-4691813973D6}" type="slidenum">
              <a:rPr lang="en-US" smtClean="0"/>
              <a:t>‹#›</a:t>
            </a:fld>
            <a:endParaRPr lang="en-US"/>
          </a:p>
        </p:txBody>
      </p:sp>
    </p:spTree>
    <p:extLst>
      <p:ext uri="{BB962C8B-B14F-4D97-AF65-F5344CB8AC3E}">
        <p14:creationId xmlns:p14="http://schemas.microsoft.com/office/powerpoint/2010/main" val="3020968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4E381B-6DBB-5B45-AF2F-27C738394FCD}" type="datetime1">
              <a:rPr lang="en-US" smtClean="0"/>
              <a:t>10/24/18</a:t>
            </a:fld>
            <a:endParaRPr lang="en-US"/>
          </a:p>
        </p:txBody>
      </p:sp>
      <p:sp>
        <p:nvSpPr>
          <p:cNvPr id="5" name="Footer Placeholder 4"/>
          <p:cNvSpPr>
            <a:spLocks noGrp="1"/>
          </p:cNvSpPr>
          <p:nvPr>
            <p:ph type="ftr" sz="quarter" idx="11"/>
          </p:nvPr>
        </p:nvSpPr>
        <p:spPr/>
        <p:txBody>
          <a:bodyPr/>
          <a:lstStyle/>
          <a:p>
            <a:r>
              <a:rPr lang="en-US"/>
              <a:t>The Heart of the Matter, October 2018 © AJ Josefowitz</a:t>
            </a:r>
          </a:p>
        </p:txBody>
      </p:sp>
      <p:sp>
        <p:nvSpPr>
          <p:cNvPr id="6" name="Slide Number Placeholder 5"/>
          <p:cNvSpPr>
            <a:spLocks noGrp="1"/>
          </p:cNvSpPr>
          <p:nvPr>
            <p:ph type="sldNum" sz="quarter" idx="12"/>
          </p:nvPr>
        </p:nvSpPr>
        <p:spPr/>
        <p:txBody>
          <a:bodyPr/>
          <a:lstStyle/>
          <a:p>
            <a:fld id="{BCB28229-FA27-A84E-816C-4691813973D6}" type="slidenum">
              <a:rPr lang="en-US" smtClean="0"/>
              <a:t>‹#›</a:t>
            </a:fld>
            <a:endParaRPr lang="en-US"/>
          </a:p>
        </p:txBody>
      </p:sp>
    </p:spTree>
    <p:extLst>
      <p:ext uri="{BB962C8B-B14F-4D97-AF65-F5344CB8AC3E}">
        <p14:creationId xmlns:p14="http://schemas.microsoft.com/office/powerpoint/2010/main" val="3862521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13397AB-E5F6-1F4A-A1FA-0C562F1018F3}" type="datetime1">
              <a:rPr lang="en-US" smtClean="0"/>
              <a:t>10/24/18</a:t>
            </a:fld>
            <a:endParaRPr lang="en-US"/>
          </a:p>
        </p:txBody>
      </p:sp>
      <p:sp>
        <p:nvSpPr>
          <p:cNvPr id="5" name="Footer Placeholder 4"/>
          <p:cNvSpPr>
            <a:spLocks noGrp="1"/>
          </p:cNvSpPr>
          <p:nvPr>
            <p:ph type="ftr" sz="quarter" idx="11"/>
          </p:nvPr>
        </p:nvSpPr>
        <p:spPr/>
        <p:txBody>
          <a:bodyPr/>
          <a:lstStyle/>
          <a:p>
            <a:r>
              <a:rPr lang="en-US"/>
              <a:t>The Heart of the Matter, October 2018 © AJ Josefowitz</a:t>
            </a:r>
          </a:p>
        </p:txBody>
      </p:sp>
      <p:sp>
        <p:nvSpPr>
          <p:cNvPr id="6" name="Slide Number Placeholder 5"/>
          <p:cNvSpPr>
            <a:spLocks noGrp="1"/>
          </p:cNvSpPr>
          <p:nvPr>
            <p:ph type="sldNum" sz="quarter" idx="12"/>
          </p:nvPr>
        </p:nvSpPr>
        <p:spPr/>
        <p:txBody>
          <a:bodyPr/>
          <a:lstStyle/>
          <a:p>
            <a:fld id="{BCB28229-FA27-A84E-816C-4691813973D6}" type="slidenum">
              <a:rPr lang="en-US" smtClean="0"/>
              <a:t>‹#›</a:t>
            </a:fld>
            <a:endParaRPr lang="en-US"/>
          </a:p>
        </p:txBody>
      </p:sp>
    </p:spTree>
    <p:extLst>
      <p:ext uri="{BB962C8B-B14F-4D97-AF65-F5344CB8AC3E}">
        <p14:creationId xmlns:p14="http://schemas.microsoft.com/office/powerpoint/2010/main" val="324033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A03F6E-9927-DF4A-8526-1A3ADFDBE674}" type="datetime1">
              <a:rPr lang="en-US" smtClean="0"/>
              <a:t>10/24/18</a:t>
            </a:fld>
            <a:endParaRPr lang="en-US"/>
          </a:p>
        </p:txBody>
      </p:sp>
      <p:sp>
        <p:nvSpPr>
          <p:cNvPr id="5" name="Footer Placeholder 4"/>
          <p:cNvSpPr>
            <a:spLocks noGrp="1"/>
          </p:cNvSpPr>
          <p:nvPr>
            <p:ph type="ftr" sz="quarter" idx="11"/>
          </p:nvPr>
        </p:nvSpPr>
        <p:spPr/>
        <p:txBody>
          <a:bodyPr/>
          <a:lstStyle/>
          <a:p>
            <a:r>
              <a:rPr lang="en-US"/>
              <a:t>The Heart of the Matter, October 2018 © AJ Josefowitz</a:t>
            </a:r>
          </a:p>
        </p:txBody>
      </p:sp>
      <p:sp>
        <p:nvSpPr>
          <p:cNvPr id="6" name="Slide Number Placeholder 5"/>
          <p:cNvSpPr>
            <a:spLocks noGrp="1"/>
          </p:cNvSpPr>
          <p:nvPr>
            <p:ph type="sldNum" sz="quarter" idx="12"/>
          </p:nvPr>
        </p:nvSpPr>
        <p:spPr/>
        <p:txBody>
          <a:bodyPr/>
          <a:lstStyle/>
          <a:p>
            <a:fld id="{BCB28229-FA27-A84E-816C-4691813973D6}" type="slidenum">
              <a:rPr lang="en-US" smtClean="0"/>
              <a:t>‹#›</a:t>
            </a:fld>
            <a:endParaRPr lang="en-US"/>
          </a:p>
        </p:txBody>
      </p:sp>
    </p:spTree>
    <p:extLst>
      <p:ext uri="{BB962C8B-B14F-4D97-AF65-F5344CB8AC3E}">
        <p14:creationId xmlns:p14="http://schemas.microsoft.com/office/powerpoint/2010/main" val="149098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11FD75-63F0-3041-8300-1C36413101C7}" type="datetime1">
              <a:rPr lang="en-US" smtClean="0"/>
              <a:t>10/24/18</a:t>
            </a:fld>
            <a:endParaRPr lang="en-US"/>
          </a:p>
        </p:txBody>
      </p:sp>
      <p:sp>
        <p:nvSpPr>
          <p:cNvPr id="5" name="Footer Placeholder 4"/>
          <p:cNvSpPr>
            <a:spLocks noGrp="1"/>
          </p:cNvSpPr>
          <p:nvPr>
            <p:ph type="ftr" sz="quarter" idx="11"/>
          </p:nvPr>
        </p:nvSpPr>
        <p:spPr/>
        <p:txBody>
          <a:bodyPr/>
          <a:lstStyle/>
          <a:p>
            <a:r>
              <a:rPr lang="en-US"/>
              <a:t>The Heart of the Matter, October 2018 © AJ Josefowitz</a:t>
            </a:r>
          </a:p>
        </p:txBody>
      </p:sp>
      <p:sp>
        <p:nvSpPr>
          <p:cNvPr id="6" name="Slide Number Placeholder 5"/>
          <p:cNvSpPr>
            <a:spLocks noGrp="1"/>
          </p:cNvSpPr>
          <p:nvPr>
            <p:ph type="sldNum" sz="quarter" idx="12"/>
          </p:nvPr>
        </p:nvSpPr>
        <p:spPr/>
        <p:txBody>
          <a:bodyPr/>
          <a:lstStyle/>
          <a:p>
            <a:fld id="{BCB28229-FA27-A84E-816C-4691813973D6}" type="slidenum">
              <a:rPr lang="en-US" smtClean="0"/>
              <a:t>‹#›</a:t>
            </a:fld>
            <a:endParaRPr lang="en-US"/>
          </a:p>
        </p:txBody>
      </p:sp>
    </p:spTree>
    <p:extLst>
      <p:ext uri="{BB962C8B-B14F-4D97-AF65-F5344CB8AC3E}">
        <p14:creationId xmlns:p14="http://schemas.microsoft.com/office/powerpoint/2010/main" val="639484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EC674F9-6687-644E-98A0-40BBCCDB873D}" type="datetime1">
              <a:rPr lang="en-US" smtClean="0"/>
              <a:t>10/24/18</a:t>
            </a:fld>
            <a:endParaRPr lang="en-US"/>
          </a:p>
        </p:txBody>
      </p:sp>
      <p:sp>
        <p:nvSpPr>
          <p:cNvPr id="6" name="Footer Placeholder 5"/>
          <p:cNvSpPr>
            <a:spLocks noGrp="1"/>
          </p:cNvSpPr>
          <p:nvPr>
            <p:ph type="ftr" sz="quarter" idx="11"/>
          </p:nvPr>
        </p:nvSpPr>
        <p:spPr/>
        <p:txBody>
          <a:bodyPr/>
          <a:lstStyle/>
          <a:p>
            <a:r>
              <a:rPr lang="en-US"/>
              <a:t>The Heart of the Matter, October 2018 © AJ Josefowitz</a:t>
            </a:r>
          </a:p>
        </p:txBody>
      </p:sp>
      <p:sp>
        <p:nvSpPr>
          <p:cNvPr id="7" name="Slide Number Placeholder 6"/>
          <p:cNvSpPr>
            <a:spLocks noGrp="1"/>
          </p:cNvSpPr>
          <p:nvPr>
            <p:ph type="sldNum" sz="quarter" idx="12"/>
          </p:nvPr>
        </p:nvSpPr>
        <p:spPr/>
        <p:txBody>
          <a:bodyPr/>
          <a:lstStyle/>
          <a:p>
            <a:fld id="{BCB28229-FA27-A84E-816C-4691813973D6}" type="slidenum">
              <a:rPr lang="en-US" smtClean="0"/>
              <a:t>‹#›</a:t>
            </a:fld>
            <a:endParaRPr lang="en-US"/>
          </a:p>
        </p:txBody>
      </p:sp>
    </p:spTree>
    <p:extLst>
      <p:ext uri="{BB962C8B-B14F-4D97-AF65-F5344CB8AC3E}">
        <p14:creationId xmlns:p14="http://schemas.microsoft.com/office/powerpoint/2010/main" val="15354516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81BB029-8C67-5248-89A0-761B74BBF370}" type="datetime1">
              <a:rPr lang="en-US" smtClean="0"/>
              <a:t>10/24/18</a:t>
            </a:fld>
            <a:endParaRPr lang="en-US"/>
          </a:p>
        </p:txBody>
      </p:sp>
      <p:sp>
        <p:nvSpPr>
          <p:cNvPr id="8" name="Footer Placeholder 7"/>
          <p:cNvSpPr>
            <a:spLocks noGrp="1"/>
          </p:cNvSpPr>
          <p:nvPr>
            <p:ph type="ftr" sz="quarter" idx="11"/>
          </p:nvPr>
        </p:nvSpPr>
        <p:spPr/>
        <p:txBody>
          <a:bodyPr/>
          <a:lstStyle/>
          <a:p>
            <a:r>
              <a:rPr lang="en-US"/>
              <a:t>The Heart of the Matter, October 2018 © AJ Josefowitz</a:t>
            </a:r>
          </a:p>
        </p:txBody>
      </p:sp>
      <p:sp>
        <p:nvSpPr>
          <p:cNvPr id="9" name="Slide Number Placeholder 8"/>
          <p:cNvSpPr>
            <a:spLocks noGrp="1"/>
          </p:cNvSpPr>
          <p:nvPr>
            <p:ph type="sldNum" sz="quarter" idx="12"/>
          </p:nvPr>
        </p:nvSpPr>
        <p:spPr/>
        <p:txBody>
          <a:bodyPr/>
          <a:lstStyle/>
          <a:p>
            <a:fld id="{BCB28229-FA27-A84E-816C-4691813973D6}" type="slidenum">
              <a:rPr lang="en-US" smtClean="0"/>
              <a:t>‹#›</a:t>
            </a:fld>
            <a:endParaRPr lang="en-US"/>
          </a:p>
        </p:txBody>
      </p:sp>
    </p:spTree>
    <p:extLst>
      <p:ext uri="{BB962C8B-B14F-4D97-AF65-F5344CB8AC3E}">
        <p14:creationId xmlns:p14="http://schemas.microsoft.com/office/powerpoint/2010/main" val="1202929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2D86360-A772-D54F-950F-6B13263AE7A1}" type="datetime1">
              <a:rPr lang="en-US" smtClean="0"/>
              <a:t>10/24/18</a:t>
            </a:fld>
            <a:endParaRPr lang="en-US"/>
          </a:p>
        </p:txBody>
      </p:sp>
      <p:sp>
        <p:nvSpPr>
          <p:cNvPr id="4" name="Footer Placeholder 3"/>
          <p:cNvSpPr>
            <a:spLocks noGrp="1"/>
          </p:cNvSpPr>
          <p:nvPr>
            <p:ph type="ftr" sz="quarter" idx="11"/>
          </p:nvPr>
        </p:nvSpPr>
        <p:spPr/>
        <p:txBody>
          <a:bodyPr/>
          <a:lstStyle/>
          <a:p>
            <a:r>
              <a:rPr lang="en-US"/>
              <a:t>The Heart of the Matter, October 2018 © AJ Josefowitz</a:t>
            </a:r>
          </a:p>
        </p:txBody>
      </p:sp>
      <p:sp>
        <p:nvSpPr>
          <p:cNvPr id="5" name="Slide Number Placeholder 4"/>
          <p:cNvSpPr>
            <a:spLocks noGrp="1"/>
          </p:cNvSpPr>
          <p:nvPr>
            <p:ph type="sldNum" sz="quarter" idx="12"/>
          </p:nvPr>
        </p:nvSpPr>
        <p:spPr/>
        <p:txBody>
          <a:bodyPr/>
          <a:lstStyle/>
          <a:p>
            <a:fld id="{BCB28229-FA27-A84E-816C-4691813973D6}" type="slidenum">
              <a:rPr lang="en-US" smtClean="0"/>
              <a:t>‹#›</a:t>
            </a:fld>
            <a:endParaRPr lang="en-US"/>
          </a:p>
        </p:txBody>
      </p:sp>
    </p:spTree>
    <p:extLst>
      <p:ext uri="{BB962C8B-B14F-4D97-AF65-F5344CB8AC3E}">
        <p14:creationId xmlns:p14="http://schemas.microsoft.com/office/powerpoint/2010/main" val="2953476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729B28-F3E1-F44B-B0DF-71AF27C3F43C}" type="datetime1">
              <a:rPr lang="en-US" smtClean="0"/>
              <a:t>10/24/18</a:t>
            </a:fld>
            <a:endParaRPr lang="en-US"/>
          </a:p>
        </p:txBody>
      </p:sp>
      <p:sp>
        <p:nvSpPr>
          <p:cNvPr id="3" name="Footer Placeholder 2"/>
          <p:cNvSpPr>
            <a:spLocks noGrp="1"/>
          </p:cNvSpPr>
          <p:nvPr>
            <p:ph type="ftr" sz="quarter" idx="11"/>
          </p:nvPr>
        </p:nvSpPr>
        <p:spPr/>
        <p:txBody>
          <a:bodyPr/>
          <a:lstStyle/>
          <a:p>
            <a:r>
              <a:rPr lang="en-US"/>
              <a:t>The Heart of the Matter, October 2018 © AJ Josefowitz</a:t>
            </a:r>
          </a:p>
        </p:txBody>
      </p:sp>
      <p:sp>
        <p:nvSpPr>
          <p:cNvPr id="4" name="Slide Number Placeholder 3"/>
          <p:cNvSpPr>
            <a:spLocks noGrp="1"/>
          </p:cNvSpPr>
          <p:nvPr>
            <p:ph type="sldNum" sz="quarter" idx="12"/>
          </p:nvPr>
        </p:nvSpPr>
        <p:spPr/>
        <p:txBody>
          <a:bodyPr/>
          <a:lstStyle/>
          <a:p>
            <a:fld id="{BCB28229-FA27-A84E-816C-4691813973D6}" type="slidenum">
              <a:rPr lang="en-US" smtClean="0"/>
              <a:t>‹#›</a:t>
            </a:fld>
            <a:endParaRPr lang="en-US"/>
          </a:p>
        </p:txBody>
      </p:sp>
    </p:spTree>
    <p:extLst>
      <p:ext uri="{BB962C8B-B14F-4D97-AF65-F5344CB8AC3E}">
        <p14:creationId xmlns:p14="http://schemas.microsoft.com/office/powerpoint/2010/main" val="2259069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5617266-A0A4-3240-9470-4E99E78944D0}" type="datetime1">
              <a:rPr lang="en-US" smtClean="0"/>
              <a:t>10/24/18</a:t>
            </a:fld>
            <a:endParaRPr lang="en-US"/>
          </a:p>
        </p:txBody>
      </p:sp>
      <p:sp>
        <p:nvSpPr>
          <p:cNvPr id="6" name="Footer Placeholder 5"/>
          <p:cNvSpPr>
            <a:spLocks noGrp="1"/>
          </p:cNvSpPr>
          <p:nvPr>
            <p:ph type="ftr" sz="quarter" idx="11"/>
          </p:nvPr>
        </p:nvSpPr>
        <p:spPr/>
        <p:txBody>
          <a:bodyPr/>
          <a:lstStyle/>
          <a:p>
            <a:r>
              <a:rPr lang="en-US"/>
              <a:t>The Heart of the Matter, October 2018 © AJ Josefowitz</a:t>
            </a:r>
          </a:p>
        </p:txBody>
      </p:sp>
      <p:sp>
        <p:nvSpPr>
          <p:cNvPr id="7" name="Slide Number Placeholder 6"/>
          <p:cNvSpPr>
            <a:spLocks noGrp="1"/>
          </p:cNvSpPr>
          <p:nvPr>
            <p:ph type="sldNum" sz="quarter" idx="12"/>
          </p:nvPr>
        </p:nvSpPr>
        <p:spPr/>
        <p:txBody>
          <a:bodyPr/>
          <a:lstStyle/>
          <a:p>
            <a:fld id="{BCB28229-FA27-A84E-816C-4691813973D6}" type="slidenum">
              <a:rPr lang="en-US" smtClean="0"/>
              <a:t>‹#›</a:t>
            </a:fld>
            <a:endParaRPr lang="en-US"/>
          </a:p>
        </p:txBody>
      </p:sp>
    </p:spTree>
    <p:extLst>
      <p:ext uri="{BB962C8B-B14F-4D97-AF65-F5344CB8AC3E}">
        <p14:creationId xmlns:p14="http://schemas.microsoft.com/office/powerpoint/2010/main" val="1088255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900AFF-5426-1947-851C-71BA44F334AC}" type="datetime1">
              <a:rPr lang="en-US" smtClean="0"/>
              <a:t>10/24/18</a:t>
            </a:fld>
            <a:endParaRPr lang="en-US"/>
          </a:p>
        </p:txBody>
      </p:sp>
      <p:sp>
        <p:nvSpPr>
          <p:cNvPr id="6" name="Footer Placeholder 5"/>
          <p:cNvSpPr>
            <a:spLocks noGrp="1"/>
          </p:cNvSpPr>
          <p:nvPr>
            <p:ph type="ftr" sz="quarter" idx="11"/>
          </p:nvPr>
        </p:nvSpPr>
        <p:spPr/>
        <p:txBody>
          <a:bodyPr/>
          <a:lstStyle/>
          <a:p>
            <a:r>
              <a:rPr lang="en-US"/>
              <a:t>The Heart of the Matter, October 2018 © AJ Josefowitz</a:t>
            </a:r>
          </a:p>
        </p:txBody>
      </p:sp>
      <p:sp>
        <p:nvSpPr>
          <p:cNvPr id="7" name="Slide Number Placeholder 6"/>
          <p:cNvSpPr>
            <a:spLocks noGrp="1"/>
          </p:cNvSpPr>
          <p:nvPr>
            <p:ph type="sldNum" sz="quarter" idx="12"/>
          </p:nvPr>
        </p:nvSpPr>
        <p:spPr/>
        <p:txBody>
          <a:bodyPr/>
          <a:lstStyle/>
          <a:p>
            <a:fld id="{BCB28229-FA27-A84E-816C-4691813973D6}" type="slidenum">
              <a:rPr lang="en-US" smtClean="0"/>
              <a:t>‹#›</a:t>
            </a:fld>
            <a:endParaRPr lang="en-US"/>
          </a:p>
        </p:txBody>
      </p:sp>
    </p:spTree>
    <p:extLst>
      <p:ext uri="{BB962C8B-B14F-4D97-AF65-F5344CB8AC3E}">
        <p14:creationId xmlns:p14="http://schemas.microsoft.com/office/powerpoint/2010/main" val="27223886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336853-D2FB-6E46-A598-F0B13D38A133}" type="datetime1">
              <a:rPr lang="en-US" smtClean="0"/>
              <a:t>10/24/18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The Heart of the Matter, October 2018 © AJ Josefowitz</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B28229-FA27-A84E-816C-4691813973D6}" type="slidenum">
              <a:rPr lang="en-US" smtClean="0"/>
              <a:t>‹#›</a:t>
            </a:fld>
            <a:endParaRPr lang="en-US"/>
          </a:p>
        </p:txBody>
      </p:sp>
    </p:spTree>
    <p:extLst>
      <p:ext uri="{BB962C8B-B14F-4D97-AF65-F5344CB8AC3E}">
        <p14:creationId xmlns:p14="http://schemas.microsoft.com/office/powerpoint/2010/main" val="13074382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3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extBox 4"/>
          <p:cNvSpPr txBox="1"/>
          <p:nvPr/>
        </p:nvSpPr>
        <p:spPr>
          <a:xfrm>
            <a:off x="2070243" y="1027416"/>
            <a:ext cx="5440900" cy="1754327"/>
          </a:xfrm>
          <a:prstGeom prst="rect">
            <a:avLst/>
          </a:prstGeom>
          <a:noFill/>
        </p:spPr>
        <p:txBody>
          <a:bodyPr wrap="square" rtlCol="0">
            <a:spAutoFit/>
          </a:bodyPr>
          <a:lstStyle/>
          <a:p>
            <a:pPr algn="ctr"/>
            <a:r>
              <a:rPr lang="en-US" sz="3600" b="1" dirty="0">
                <a:solidFill>
                  <a:srgbClr val="5E5E5E"/>
                </a:solidFill>
              </a:rPr>
              <a:t>The Heart of Leadership: </a:t>
            </a:r>
            <a:br>
              <a:rPr lang="en-US" sz="3600" b="1" dirty="0">
                <a:solidFill>
                  <a:srgbClr val="5E5E5E"/>
                </a:solidFill>
              </a:rPr>
            </a:br>
            <a:r>
              <a:rPr lang="en-US" sz="3600" b="1" dirty="0">
                <a:solidFill>
                  <a:srgbClr val="5E5E5E"/>
                </a:solidFill>
              </a:rPr>
              <a:t>Moving Forward Through Change</a:t>
            </a:r>
          </a:p>
        </p:txBody>
      </p:sp>
      <p:sp>
        <p:nvSpPr>
          <p:cNvPr id="2" name="TextBox 1"/>
          <p:cNvSpPr txBox="1"/>
          <p:nvPr/>
        </p:nvSpPr>
        <p:spPr>
          <a:xfrm>
            <a:off x="991810" y="2969919"/>
            <a:ext cx="7281333" cy="1077218"/>
          </a:xfrm>
          <a:prstGeom prst="rect">
            <a:avLst/>
          </a:prstGeom>
          <a:noFill/>
        </p:spPr>
        <p:txBody>
          <a:bodyPr wrap="square" rtlCol="0">
            <a:spAutoFit/>
          </a:bodyPr>
          <a:lstStyle/>
          <a:p>
            <a:pPr algn="ctr"/>
            <a:r>
              <a:rPr lang="en-US" sz="2800" dirty="0">
                <a:solidFill>
                  <a:schemeClr val="bg2">
                    <a:lumMod val="25000"/>
                  </a:schemeClr>
                </a:solidFill>
              </a:rPr>
              <a:t>Prof Paul Woodruff and AJ </a:t>
            </a:r>
            <a:r>
              <a:rPr lang="en-US" sz="2800" dirty="0" err="1">
                <a:solidFill>
                  <a:schemeClr val="bg2">
                    <a:lumMod val="25000"/>
                  </a:schemeClr>
                </a:solidFill>
              </a:rPr>
              <a:t>Josefowitz</a:t>
            </a:r>
            <a:r>
              <a:rPr lang="en-US" sz="2800" dirty="0">
                <a:solidFill>
                  <a:schemeClr val="bg2">
                    <a:lumMod val="25000"/>
                  </a:schemeClr>
                </a:solidFill>
              </a:rPr>
              <a:t> PhD</a:t>
            </a:r>
          </a:p>
          <a:p>
            <a:pPr algn="ctr"/>
            <a:r>
              <a:rPr lang="en-US" spc="20" dirty="0">
                <a:solidFill>
                  <a:schemeClr val="bg2">
                    <a:lumMod val="25000"/>
                  </a:schemeClr>
                </a:solidFill>
              </a:rPr>
              <a:t>Human Dimensions of </a:t>
            </a:r>
            <a:r>
              <a:rPr lang="en-US" sz="1600" spc="20" dirty="0">
                <a:solidFill>
                  <a:schemeClr val="bg2">
                    <a:lumMod val="25000"/>
                  </a:schemeClr>
                </a:solidFill>
              </a:rPr>
              <a:t>Organizations</a:t>
            </a:r>
            <a:endParaRPr lang="en-US" spc="20" dirty="0">
              <a:solidFill>
                <a:schemeClr val="bg2">
                  <a:lumMod val="25000"/>
                </a:schemeClr>
              </a:solidFill>
            </a:endParaRPr>
          </a:p>
          <a:p>
            <a:pPr algn="ctr"/>
            <a:r>
              <a:rPr lang="en-US" spc="20" dirty="0">
                <a:solidFill>
                  <a:schemeClr val="bg2">
                    <a:lumMod val="25000"/>
                  </a:schemeClr>
                </a:solidFill>
              </a:rPr>
              <a:t>Oct 25, 2018 </a:t>
            </a:r>
          </a:p>
        </p:txBody>
      </p:sp>
    </p:spTree>
    <p:extLst>
      <p:ext uri="{BB962C8B-B14F-4D97-AF65-F5344CB8AC3E}">
        <p14:creationId xmlns:p14="http://schemas.microsoft.com/office/powerpoint/2010/main" val="21372816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Meaningful Work Defined</a:t>
            </a:r>
          </a:p>
        </p:txBody>
      </p:sp>
      <p:sp>
        <p:nvSpPr>
          <p:cNvPr id="6" name="Content Placeholder 5"/>
          <p:cNvSpPr>
            <a:spLocks noGrp="1"/>
          </p:cNvSpPr>
          <p:nvPr>
            <p:ph idx="1"/>
          </p:nvPr>
        </p:nvSpPr>
        <p:spPr/>
        <p:txBody>
          <a:bodyPr/>
          <a:lstStyle/>
          <a:p>
            <a:pPr marL="0" indent="0">
              <a:buNone/>
            </a:pPr>
            <a:r>
              <a:rPr lang="en-US" dirty="0"/>
              <a:t>Meaningful work is perceived as</a:t>
            </a:r>
            <a:br>
              <a:rPr lang="en-US" dirty="0"/>
            </a:br>
            <a:endParaRPr lang="en-US" dirty="0"/>
          </a:p>
          <a:p>
            <a:pPr lvl="1">
              <a:buClr>
                <a:schemeClr val="accent1"/>
              </a:buClr>
            </a:pPr>
            <a:r>
              <a:rPr lang="en-US" dirty="0"/>
              <a:t>Significant and important </a:t>
            </a:r>
          </a:p>
          <a:p>
            <a:pPr lvl="1">
              <a:buClr>
                <a:schemeClr val="accent1"/>
              </a:buClr>
            </a:pPr>
            <a:r>
              <a:rPr lang="en-US" dirty="0"/>
              <a:t>Inherently fulfilling and rewarding</a:t>
            </a:r>
          </a:p>
          <a:p>
            <a:pPr lvl="1">
              <a:buClr>
                <a:schemeClr val="accent1"/>
              </a:buClr>
            </a:pPr>
            <a:r>
              <a:rPr lang="en-US" dirty="0"/>
              <a:t>A good fit between ability, interest, needs, and values</a:t>
            </a:r>
          </a:p>
          <a:p>
            <a:pPr marL="0" indent="0" algn="ctr">
              <a:buNone/>
            </a:pPr>
            <a:endParaRPr lang="en-US" dirty="0"/>
          </a:p>
        </p:txBody>
      </p:sp>
      <p:sp>
        <p:nvSpPr>
          <p:cNvPr id="2" name="Footer Placeholder 1">
            <a:extLst>
              <a:ext uri="{FF2B5EF4-FFF2-40B4-BE49-F238E27FC236}">
                <a16:creationId xmlns:a16="http://schemas.microsoft.com/office/drawing/2014/main" id="{99608AD5-2736-7042-927F-8BC0598BDD20}"/>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11054729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Meaning At Work</a:t>
            </a:r>
          </a:p>
        </p:txBody>
      </p:sp>
      <p:sp>
        <p:nvSpPr>
          <p:cNvPr id="6" name="Content Placeholder 5"/>
          <p:cNvSpPr>
            <a:spLocks noGrp="1"/>
          </p:cNvSpPr>
          <p:nvPr>
            <p:ph idx="1"/>
          </p:nvPr>
        </p:nvSpPr>
        <p:spPr/>
        <p:txBody>
          <a:bodyPr>
            <a:normAutofit lnSpcReduction="10000"/>
          </a:bodyPr>
          <a:lstStyle/>
          <a:p>
            <a:pPr marL="0" indent="0">
              <a:buNone/>
            </a:pPr>
            <a:r>
              <a:rPr lang="en-US" dirty="0"/>
              <a:t>Research shows that finding meaning in one’s work increases:</a:t>
            </a:r>
          </a:p>
          <a:p>
            <a:pPr lvl="1"/>
            <a:r>
              <a:rPr lang="en-US" dirty="0"/>
              <a:t>Motivation</a:t>
            </a:r>
          </a:p>
          <a:p>
            <a:pPr lvl="1"/>
            <a:r>
              <a:rPr lang="en-US" dirty="0"/>
              <a:t>Engagement</a:t>
            </a:r>
          </a:p>
          <a:p>
            <a:pPr lvl="1"/>
            <a:r>
              <a:rPr lang="en-US" dirty="0"/>
              <a:t>Empowerment</a:t>
            </a:r>
          </a:p>
          <a:p>
            <a:pPr lvl="1"/>
            <a:r>
              <a:rPr lang="en-US" dirty="0"/>
              <a:t>Career development</a:t>
            </a:r>
          </a:p>
          <a:p>
            <a:pPr lvl="1"/>
            <a:r>
              <a:rPr lang="en-US" dirty="0"/>
              <a:t>Job satisfaction</a:t>
            </a:r>
          </a:p>
          <a:p>
            <a:pPr lvl="1"/>
            <a:r>
              <a:rPr lang="en-US" dirty="0"/>
              <a:t>Individual performance</a:t>
            </a:r>
          </a:p>
          <a:p>
            <a:pPr lvl="1"/>
            <a:r>
              <a:rPr lang="en-US" dirty="0"/>
              <a:t>Personal fulfillment</a:t>
            </a:r>
          </a:p>
          <a:p>
            <a:pPr marL="0" indent="0" algn="ctr">
              <a:buNone/>
            </a:pPr>
            <a:endParaRPr lang="en-US" dirty="0"/>
          </a:p>
        </p:txBody>
      </p:sp>
      <p:sp>
        <p:nvSpPr>
          <p:cNvPr id="2" name="Footer Placeholder 1">
            <a:extLst>
              <a:ext uri="{FF2B5EF4-FFF2-40B4-BE49-F238E27FC236}">
                <a16:creationId xmlns:a16="http://schemas.microsoft.com/office/drawing/2014/main" id="{A3199D07-176D-5449-8682-52B5C5FCA2CF}"/>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4211222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Values, Purpose and Culture</a:t>
            </a:r>
          </a:p>
        </p:txBody>
      </p:sp>
      <p:sp>
        <p:nvSpPr>
          <p:cNvPr id="6" name="Content Placeholder 5"/>
          <p:cNvSpPr>
            <a:spLocks noGrp="1"/>
          </p:cNvSpPr>
          <p:nvPr>
            <p:ph idx="1"/>
          </p:nvPr>
        </p:nvSpPr>
        <p:spPr>
          <a:xfrm>
            <a:off x="275771" y="1600200"/>
            <a:ext cx="8229600" cy="4525963"/>
          </a:xfrm>
        </p:spPr>
        <p:txBody>
          <a:bodyPr>
            <a:normAutofit/>
          </a:bodyPr>
          <a:lstStyle/>
          <a:p>
            <a:r>
              <a:rPr lang="en-US" dirty="0"/>
              <a:t>Purpose is derived from values</a:t>
            </a:r>
          </a:p>
          <a:p>
            <a:r>
              <a:rPr lang="en-US" dirty="0"/>
              <a:t>A higher purpose is focused on a greater good that intersects with business interests and helps guide decisions</a:t>
            </a:r>
          </a:p>
          <a:p>
            <a:r>
              <a:rPr lang="en-US" dirty="0"/>
              <a:t>Culture reveals and reflects collective values</a:t>
            </a:r>
          </a:p>
          <a:p>
            <a:r>
              <a:rPr lang="en-US" dirty="0"/>
              <a:t>Effective leaders help constituents align personal and organizational values and purpose</a:t>
            </a:r>
          </a:p>
          <a:p>
            <a:pPr marL="0" indent="0" algn="ctr">
              <a:buNone/>
            </a:pPr>
            <a:endParaRPr lang="en-US" dirty="0"/>
          </a:p>
        </p:txBody>
      </p:sp>
      <p:sp>
        <p:nvSpPr>
          <p:cNvPr id="2" name="Footer Placeholder 1">
            <a:extLst>
              <a:ext uri="{FF2B5EF4-FFF2-40B4-BE49-F238E27FC236}">
                <a16:creationId xmlns:a16="http://schemas.microsoft.com/office/drawing/2014/main" id="{5B600B88-43E0-034F-8D02-E5E71121CB59}"/>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24267428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The Utility of Purpose</a:t>
            </a:r>
          </a:p>
        </p:txBody>
      </p:sp>
      <p:sp>
        <p:nvSpPr>
          <p:cNvPr id="6" name="Content Placeholder 5"/>
          <p:cNvSpPr>
            <a:spLocks noGrp="1"/>
          </p:cNvSpPr>
          <p:nvPr>
            <p:ph idx="1"/>
          </p:nvPr>
        </p:nvSpPr>
        <p:spPr>
          <a:xfrm>
            <a:off x="275771" y="1600200"/>
            <a:ext cx="8229600" cy="4525963"/>
          </a:xfrm>
        </p:spPr>
        <p:txBody>
          <a:bodyPr>
            <a:normAutofit/>
          </a:bodyPr>
          <a:lstStyle/>
          <a:p>
            <a:pPr marL="0" indent="0" algn="ctr">
              <a:buNone/>
            </a:pPr>
            <a:r>
              <a:rPr lang="en-US" dirty="0"/>
              <a:t>“People with purpose have more resilience to face the stresses of everyday life. People without purpose get stuck in the small details of everyday life and forget the larger goals.”</a:t>
            </a:r>
          </a:p>
          <a:p>
            <a:pPr marL="0" indent="0" algn="ctr">
              <a:buNone/>
            </a:pPr>
            <a:r>
              <a:rPr lang="en-US" dirty="0"/>
              <a:t>		</a:t>
            </a:r>
          </a:p>
          <a:p>
            <a:pPr marL="0" indent="0" algn="ctr">
              <a:buNone/>
            </a:pPr>
            <a:r>
              <a:rPr lang="en-US" dirty="0"/>
              <a:t>										-Aaron Hurst</a:t>
            </a:r>
          </a:p>
          <a:p>
            <a:pPr marL="0" indent="0" algn="ctr">
              <a:buNone/>
            </a:pPr>
            <a:endParaRPr lang="en-US" dirty="0"/>
          </a:p>
        </p:txBody>
      </p:sp>
      <p:sp>
        <p:nvSpPr>
          <p:cNvPr id="2" name="Footer Placeholder 1">
            <a:extLst>
              <a:ext uri="{FF2B5EF4-FFF2-40B4-BE49-F238E27FC236}">
                <a16:creationId xmlns:a16="http://schemas.microsoft.com/office/drawing/2014/main" id="{16E3FE4B-41B5-B74C-B3C2-464196344771}"/>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4800404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Leading Meaning</a:t>
            </a:r>
          </a:p>
        </p:txBody>
      </p:sp>
      <p:sp>
        <p:nvSpPr>
          <p:cNvPr id="6" name="Content Placeholder 5"/>
          <p:cNvSpPr>
            <a:spLocks noGrp="1"/>
          </p:cNvSpPr>
          <p:nvPr>
            <p:ph idx="1"/>
          </p:nvPr>
        </p:nvSpPr>
        <p:spPr>
          <a:xfrm>
            <a:off x="184935" y="2680073"/>
            <a:ext cx="7344229" cy="4045782"/>
          </a:xfrm>
        </p:spPr>
        <p:txBody>
          <a:bodyPr>
            <a:normAutofit lnSpcReduction="10000"/>
          </a:bodyPr>
          <a:lstStyle/>
          <a:p>
            <a:pPr marL="0" indent="0" algn="ctr">
              <a:buNone/>
            </a:pPr>
            <a:endParaRPr lang="en-US" sz="2600" i="1" dirty="0"/>
          </a:p>
          <a:p>
            <a:pPr>
              <a:buFont typeface="Arial" panose="020B0604020202020204" pitchFamily="34" charset="0"/>
              <a:buChar char="•"/>
            </a:pPr>
            <a:r>
              <a:rPr lang="en-US" sz="2600" dirty="0"/>
              <a:t>Leaders effective at instilling meaning at work are transparent, honest, and influenced most strongly by their values</a:t>
            </a:r>
          </a:p>
          <a:p>
            <a:pPr>
              <a:buFont typeface="Arial" panose="020B0604020202020204" pitchFamily="34" charset="0"/>
              <a:buChar char="•"/>
            </a:pPr>
            <a:endParaRPr lang="en-US" sz="2600" dirty="0"/>
          </a:p>
          <a:p>
            <a:pPr>
              <a:buFont typeface="Arial" panose="020B0604020202020204" pitchFamily="34" charset="0"/>
              <a:buChar char="•"/>
            </a:pPr>
            <a:r>
              <a:rPr lang="en-US" sz="2600" dirty="0"/>
              <a:t>Leaders driven by internal processes (values and beliefs) more than external processes (social expectations and rewards), enhance workforce commitment, satisfaction, meaningfulness, and engagement </a:t>
            </a:r>
          </a:p>
          <a:p>
            <a:pPr marL="0" indent="0">
              <a:buNone/>
            </a:pPr>
            <a:endParaRPr lang="en-US" dirty="0"/>
          </a:p>
          <a:p>
            <a:pPr marL="0" indent="0" algn="ctr">
              <a:buNone/>
            </a:pPr>
            <a:endParaRPr lang="en-US" dirty="0"/>
          </a:p>
        </p:txBody>
      </p:sp>
      <p:sp>
        <p:nvSpPr>
          <p:cNvPr id="2" name="TextBox 1"/>
          <p:cNvSpPr txBox="1"/>
          <p:nvPr/>
        </p:nvSpPr>
        <p:spPr>
          <a:xfrm>
            <a:off x="457200" y="1213811"/>
            <a:ext cx="7864323" cy="2092881"/>
          </a:xfrm>
          <a:prstGeom prst="rect">
            <a:avLst/>
          </a:prstGeom>
          <a:noFill/>
        </p:spPr>
        <p:txBody>
          <a:bodyPr wrap="square" rtlCol="0">
            <a:spAutoFit/>
          </a:bodyPr>
          <a:lstStyle/>
          <a:p>
            <a:pPr algn="ctr"/>
            <a:r>
              <a:rPr lang="en-US" sz="2800" i="1" dirty="0"/>
              <a:t>“The leader’s most important job is to connect their people to their purpose”</a:t>
            </a:r>
          </a:p>
          <a:p>
            <a:pPr algn="ctr"/>
            <a:r>
              <a:rPr lang="en-US" sz="2800" i="1" dirty="0"/>
              <a:t>							</a:t>
            </a:r>
            <a:r>
              <a:rPr lang="en-US" sz="2600" i="1" dirty="0"/>
              <a:t>-Joe </a:t>
            </a:r>
            <a:r>
              <a:rPr lang="en-US" sz="2600" i="1" dirty="0" err="1"/>
              <a:t>Robies</a:t>
            </a:r>
            <a:r>
              <a:rPr lang="en-US" sz="2600" i="1" dirty="0"/>
              <a:t> </a:t>
            </a:r>
          </a:p>
          <a:p>
            <a:pPr algn="ctr"/>
            <a:r>
              <a:rPr lang="en-US" sz="2600" i="1" dirty="0"/>
              <a:t>										 Former CEO of USAA</a:t>
            </a:r>
          </a:p>
          <a:p>
            <a:endParaRPr lang="en-US" dirty="0"/>
          </a:p>
        </p:txBody>
      </p:sp>
      <p:sp>
        <p:nvSpPr>
          <p:cNvPr id="3" name="Footer Placeholder 2">
            <a:extLst>
              <a:ext uri="{FF2B5EF4-FFF2-40B4-BE49-F238E27FC236}">
                <a16:creationId xmlns:a16="http://schemas.microsoft.com/office/drawing/2014/main" id="{52A90296-B5B6-4B4A-9E6C-160E20237670}"/>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16789717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Take </a:t>
            </a:r>
            <a:r>
              <a:rPr lang="en-US" b="1" u="sng" dirty="0" err="1"/>
              <a:t>Aways</a:t>
            </a:r>
            <a:endParaRPr lang="en-US" b="1" u="sng" dirty="0"/>
          </a:p>
        </p:txBody>
      </p:sp>
      <p:sp>
        <p:nvSpPr>
          <p:cNvPr id="6" name="Content Placeholder 5"/>
          <p:cNvSpPr>
            <a:spLocks noGrp="1"/>
          </p:cNvSpPr>
          <p:nvPr>
            <p:ph idx="1"/>
          </p:nvPr>
        </p:nvSpPr>
        <p:spPr>
          <a:xfrm>
            <a:off x="275771" y="1261533"/>
            <a:ext cx="8229600" cy="4979610"/>
          </a:xfrm>
        </p:spPr>
        <p:txBody>
          <a:bodyPr>
            <a:normAutofit/>
          </a:bodyPr>
          <a:lstStyle/>
          <a:p>
            <a:pPr lvl="1">
              <a:buClr>
                <a:schemeClr val="accent1"/>
              </a:buClr>
            </a:pPr>
            <a:r>
              <a:rPr lang="en-US" sz="1800" dirty="0"/>
              <a:t>Be clear and communicative about your sense of purpose</a:t>
            </a:r>
            <a:br>
              <a:rPr lang="en-US" sz="1800" dirty="0"/>
            </a:br>
            <a:r>
              <a:rPr lang="en-US" sz="1800" dirty="0"/>
              <a:t>	- Come to understand what’s really important to you</a:t>
            </a:r>
            <a:br>
              <a:rPr lang="en-US" sz="1800" dirty="0"/>
            </a:br>
            <a:r>
              <a:rPr lang="en-US" sz="1800" dirty="0"/>
              <a:t> 	- Create/seek opportunities to test yourself</a:t>
            </a:r>
            <a:br>
              <a:rPr lang="en-US" sz="1800" dirty="0"/>
            </a:br>
            <a:r>
              <a:rPr lang="en-US" sz="1800" dirty="0"/>
              <a:t> </a:t>
            </a:r>
            <a:r>
              <a:rPr lang="en-US" sz="1800" dirty="0">
                <a:solidFill>
                  <a:srgbClr val="A53A1B"/>
                </a:solidFill>
              </a:rPr>
              <a:t>	- Develop your “teachable point of view”</a:t>
            </a:r>
            <a:br>
              <a:rPr lang="en-US" sz="1800" dirty="0">
                <a:solidFill>
                  <a:srgbClr val="A53A1B"/>
                </a:solidFill>
              </a:rPr>
            </a:br>
            <a:r>
              <a:rPr lang="en-US" sz="1800" dirty="0">
                <a:solidFill>
                  <a:srgbClr val="A53A1B"/>
                </a:solidFill>
              </a:rPr>
              <a:t>	- Let others know where you stand</a:t>
            </a:r>
            <a:br>
              <a:rPr lang="en-US" sz="1800" dirty="0">
                <a:solidFill>
                  <a:srgbClr val="A53A1B"/>
                </a:solidFill>
              </a:rPr>
            </a:br>
            <a:endParaRPr lang="en-US" sz="1800" dirty="0">
              <a:solidFill>
                <a:srgbClr val="A53A1B"/>
              </a:solidFill>
            </a:endParaRPr>
          </a:p>
          <a:p>
            <a:pPr lvl="1">
              <a:buClr>
                <a:schemeClr val="accent1"/>
              </a:buClr>
            </a:pPr>
            <a:r>
              <a:rPr lang="en-US" sz="1800" dirty="0"/>
              <a:t>Do not assume that others share your sense of purpose</a:t>
            </a:r>
            <a:br>
              <a:rPr lang="en-US" sz="1800" dirty="0"/>
            </a:br>
            <a:endParaRPr lang="en-US" sz="1800" dirty="0"/>
          </a:p>
          <a:p>
            <a:pPr lvl="1">
              <a:buClr>
                <a:schemeClr val="accent1"/>
              </a:buClr>
            </a:pPr>
            <a:r>
              <a:rPr lang="en-US" sz="1800" dirty="0"/>
              <a:t>Foster an environment that helps others “find” their own sense of purpose</a:t>
            </a:r>
            <a:br>
              <a:rPr lang="en-US" sz="1800" dirty="0"/>
            </a:br>
            <a:r>
              <a:rPr lang="en-US" sz="1800" dirty="0"/>
              <a:t>	- Allow for exploration</a:t>
            </a:r>
            <a:br>
              <a:rPr lang="en-US" sz="1800" dirty="0"/>
            </a:br>
            <a:r>
              <a:rPr lang="en-US" sz="1800" dirty="0"/>
              <a:t>	- Encourage questions</a:t>
            </a:r>
            <a:br>
              <a:rPr lang="en-US" sz="1800" dirty="0"/>
            </a:br>
            <a:r>
              <a:rPr lang="en-US" sz="1800" dirty="0"/>
              <a:t>	- Use reflective questions; e.g. Why do you think that is?</a:t>
            </a:r>
            <a:br>
              <a:rPr lang="en-US" sz="1800" dirty="0"/>
            </a:br>
            <a:r>
              <a:rPr lang="en-US" sz="1800" dirty="0"/>
              <a:t>	- Resist offering your solutions and answers “Ask” more than “Tell”</a:t>
            </a:r>
            <a:br>
              <a:rPr lang="en-US" sz="1800" dirty="0"/>
            </a:br>
            <a:endParaRPr lang="en-US" sz="1800" dirty="0"/>
          </a:p>
          <a:p>
            <a:pPr lvl="1">
              <a:buClr>
                <a:schemeClr val="accent1"/>
              </a:buClr>
            </a:pPr>
            <a:r>
              <a:rPr lang="en-US" sz="1800" dirty="0"/>
              <a:t>Identify and promote everybody’s shared purpose and values</a:t>
            </a:r>
            <a:br>
              <a:rPr lang="en-US" sz="1800" dirty="0"/>
            </a:br>
            <a:r>
              <a:rPr lang="en-US" sz="1800" dirty="0"/>
              <a:t>	- Encourage conversation and activity about shared interests</a:t>
            </a:r>
            <a:endParaRPr lang="en-US" dirty="0"/>
          </a:p>
        </p:txBody>
      </p:sp>
      <p:sp>
        <p:nvSpPr>
          <p:cNvPr id="2" name="Footer Placeholder 1">
            <a:extLst>
              <a:ext uri="{FF2B5EF4-FFF2-40B4-BE49-F238E27FC236}">
                <a16:creationId xmlns:a16="http://schemas.microsoft.com/office/drawing/2014/main" id="{46EB40F2-1081-6647-805A-0BDCCA1AF305}"/>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35807444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So…</a:t>
            </a:r>
          </a:p>
        </p:txBody>
      </p:sp>
      <p:sp>
        <p:nvSpPr>
          <p:cNvPr id="6" name="Content Placeholder 5"/>
          <p:cNvSpPr>
            <a:spLocks noGrp="1"/>
          </p:cNvSpPr>
          <p:nvPr>
            <p:ph idx="1"/>
          </p:nvPr>
        </p:nvSpPr>
        <p:spPr>
          <a:xfrm>
            <a:off x="457200" y="1261533"/>
            <a:ext cx="8229600" cy="4979610"/>
          </a:xfrm>
        </p:spPr>
        <p:txBody>
          <a:bodyPr>
            <a:normAutofit/>
          </a:bodyPr>
          <a:lstStyle/>
          <a:p>
            <a:pPr>
              <a:buFont typeface="Symbol" charset="0"/>
              <a:buNone/>
            </a:pPr>
            <a:r>
              <a:rPr lang="en-US" sz="3600" dirty="0">
                <a:latin typeface="helvetica" charset="0"/>
                <a:cs typeface="helvetica" charset="0"/>
              </a:rPr>
              <a:t>How can I promote more meaning and</a:t>
            </a:r>
          </a:p>
          <a:p>
            <a:pPr>
              <a:buFont typeface="Symbol" charset="0"/>
              <a:buNone/>
            </a:pPr>
            <a:r>
              <a:rPr lang="en-US" sz="3600" dirty="0">
                <a:latin typeface="helvetica" charset="0"/>
                <a:cs typeface="helvetica" charset="0"/>
              </a:rPr>
              <a:t>purpose for myself and others at work?</a:t>
            </a:r>
            <a:endParaRPr lang="en-US" dirty="0">
              <a:latin typeface="helvetica" charset="0"/>
              <a:cs typeface="helvetica" charset="0"/>
            </a:endParaRPr>
          </a:p>
        </p:txBody>
      </p:sp>
      <p:sp>
        <p:nvSpPr>
          <p:cNvPr id="2" name="Footer Placeholder 1">
            <a:extLst>
              <a:ext uri="{FF2B5EF4-FFF2-40B4-BE49-F238E27FC236}">
                <a16:creationId xmlns:a16="http://schemas.microsoft.com/office/drawing/2014/main" id="{AD73D626-90BA-624D-B3D2-65C80EC60406}"/>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1148002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The Heart of the Matter</a:t>
            </a:r>
          </a:p>
        </p:txBody>
      </p:sp>
      <p:sp>
        <p:nvSpPr>
          <p:cNvPr id="7" name="Rectangle 6">
            <a:extLst>
              <a:ext uri="{FF2B5EF4-FFF2-40B4-BE49-F238E27FC236}">
                <a16:creationId xmlns:a16="http://schemas.microsoft.com/office/drawing/2014/main" id="{7C4C5397-B706-4295-A04B-7A46AA1CDDCA}"/>
              </a:ext>
            </a:extLst>
          </p:cNvPr>
          <p:cNvSpPr/>
          <p:nvPr/>
        </p:nvSpPr>
        <p:spPr>
          <a:xfrm>
            <a:off x="6244098" y="3219521"/>
            <a:ext cx="2312036" cy="2314231"/>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grpSp>
        <p:nvGrpSpPr>
          <p:cNvPr id="8" name="Group 7"/>
          <p:cNvGrpSpPr/>
          <p:nvPr/>
        </p:nvGrpSpPr>
        <p:grpSpPr>
          <a:xfrm>
            <a:off x="565258" y="1923873"/>
            <a:ext cx="8048297" cy="3609879"/>
            <a:chOff x="217715" y="1079110"/>
            <a:chExt cx="8756603" cy="3893009"/>
          </a:xfrm>
        </p:grpSpPr>
        <p:sp>
          <p:nvSpPr>
            <p:cNvPr id="9" name="Rectangle 8"/>
            <p:cNvSpPr/>
            <p:nvPr/>
          </p:nvSpPr>
          <p:spPr>
            <a:xfrm>
              <a:off x="3317059" y="2476378"/>
              <a:ext cx="2515511" cy="2495741"/>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0" name="Rectangle 9"/>
            <p:cNvSpPr/>
            <p:nvPr/>
          </p:nvSpPr>
          <p:spPr>
            <a:xfrm>
              <a:off x="274920" y="1079110"/>
              <a:ext cx="2601686" cy="46167"/>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11" name="Rectangle 10"/>
            <p:cNvSpPr/>
            <p:nvPr/>
          </p:nvSpPr>
          <p:spPr>
            <a:xfrm>
              <a:off x="318006" y="2449554"/>
              <a:ext cx="2515511" cy="2495742"/>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ln>
                  <a:solidFill>
                    <a:srgbClr val="FF0000"/>
                  </a:solidFill>
                </a:ln>
              </a:endParaRPr>
            </a:p>
          </p:txBody>
        </p:sp>
        <p:sp>
          <p:nvSpPr>
            <p:cNvPr id="12" name="Rectangle 11"/>
            <p:cNvSpPr/>
            <p:nvPr/>
          </p:nvSpPr>
          <p:spPr>
            <a:xfrm>
              <a:off x="274919" y="2449554"/>
              <a:ext cx="2601686" cy="240035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Helvetica" panose="020B0604020202020204" pitchFamily="34" charset="0"/>
                  <a:cs typeface="Helvetica" panose="020B0604020202020204" pitchFamily="34" charset="0"/>
                </a:rPr>
                <a:t>Optimism</a:t>
              </a:r>
            </a:p>
          </p:txBody>
        </p:sp>
        <p:sp>
          <p:nvSpPr>
            <p:cNvPr id="13" name="TextBox 12"/>
            <p:cNvSpPr txBox="1"/>
            <p:nvPr/>
          </p:nvSpPr>
          <p:spPr>
            <a:xfrm>
              <a:off x="217715" y="1137438"/>
              <a:ext cx="2601686" cy="564257"/>
            </a:xfrm>
            <a:prstGeom prst="rect">
              <a:avLst/>
            </a:prstGeom>
            <a:noFill/>
          </p:spPr>
          <p:txBody>
            <a:bodyPr wrap="square" rtlCol="0">
              <a:spAutoFit/>
            </a:bodyPr>
            <a:lstStyle/>
            <a:p>
              <a:r>
                <a:rPr lang="en-US" sz="1400" dirty="0">
                  <a:latin typeface="Helvetica" panose="020B0604020202020204" pitchFamily="34" charset="0"/>
                  <a:cs typeface="Helvetica" panose="020B0604020202020204" pitchFamily="34" charset="0"/>
                </a:rPr>
                <a:t>Leaders help constituents find…</a:t>
              </a:r>
            </a:p>
          </p:txBody>
        </p:sp>
        <p:sp>
          <p:nvSpPr>
            <p:cNvPr id="14" name="TextBox 13"/>
            <p:cNvSpPr txBox="1"/>
            <p:nvPr/>
          </p:nvSpPr>
          <p:spPr>
            <a:xfrm>
              <a:off x="3271159" y="1137438"/>
              <a:ext cx="2601686" cy="564257"/>
            </a:xfrm>
            <a:prstGeom prst="rect">
              <a:avLst/>
            </a:prstGeom>
            <a:noFill/>
          </p:spPr>
          <p:txBody>
            <a:bodyPr wrap="square" rtlCol="0">
              <a:spAutoFit/>
            </a:bodyPr>
            <a:lstStyle/>
            <a:p>
              <a:r>
                <a:rPr lang="en-US" sz="1400" dirty="0">
                  <a:latin typeface="Helvetica" panose="020B0604020202020204" pitchFamily="34" charset="0"/>
                  <a:cs typeface="Helvetica" panose="020B0604020202020204" pitchFamily="34" charset="0"/>
                </a:rPr>
                <a:t>In service of their need for…</a:t>
              </a:r>
            </a:p>
          </p:txBody>
        </p:sp>
        <p:sp>
          <p:nvSpPr>
            <p:cNvPr id="15" name="TextBox 14"/>
            <p:cNvSpPr txBox="1"/>
            <p:nvPr/>
          </p:nvSpPr>
          <p:spPr>
            <a:xfrm>
              <a:off x="6324601" y="1137438"/>
              <a:ext cx="2583339" cy="331917"/>
            </a:xfrm>
            <a:prstGeom prst="rect">
              <a:avLst/>
            </a:prstGeom>
            <a:noFill/>
          </p:spPr>
          <p:txBody>
            <a:bodyPr wrap="square" rtlCol="0">
              <a:spAutoFit/>
            </a:bodyPr>
            <a:lstStyle/>
            <a:p>
              <a:r>
                <a:rPr lang="en-US" sz="1400" dirty="0">
                  <a:latin typeface="Helvetica" panose="020B0604020202020204" pitchFamily="34" charset="0"/>
                  <a:cs typeface="Helvetica" panose="020B0604020202020204" pitchFamily="34" charset="0"/>
                </a:rPr>
                <a:t>To help create…</a:t>
              </a:r>
            </a:p>
          </p:txBody>
        </p:sp>
        <p:sp>
          <p:nvSpPr>
            <p:cNvPr id="16" name="Rectangle 15"/>
            <p:cNvSpPr/>
            <p:nvPr/>
          </p:nvSpPr>
          <p:spPr>
            <a:xfrm>
              <a:off x="3268018" y="2452868"/>
              <a:ext cx="2601686" cy="240945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Helvetica" panose="020B0604020202020204" pitchFamily="34" charset="0"/>
                  <a:cs typeface="Helvetica" panose="020B0604020202020204" pitchFamily="34" charset="0"/>
                </a:rPr>
                <a:t>Hope</a:t>
              </a:r>
            </a:p>
          </p:txBody>
        </p:sp>
        <p:sp>
          <p:nvSpPr>
            <p:cNvPr id="17" name="Rectangle 16"/>
            <p:cNvSpPr/>
            <p:nvPr/>
          </p:nvSpPr>
          <p:spPr>
            <a:xfrm>
              <a:off x="3328361" y="1079110"/>
              <a:ext cx="2601686" cy="46167"/>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18" name="Rectangle 17"/>
            <p:cNvSpPr/>
            <p:nvPr/>
          </p:nvSpPr>
          <p:spPr>
            <a:xfrm>
              <a:off x="6372632" y="1079110"/>
              <a:ext cx="2601686" cy="46167"/>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19" name="Chevron 18"/>
            <p:cNvSpPr/>
            <p:nvPr/>
          </p:nvSpPr>
          <p:spPr>
            <a:xfrm>
              <a:off x="6034195" y="3594784"/>
              <a:ext cx="229900" cy="258926"/>
            </a:xfrm>
            <a:prstGeom prst="chevron">
              <a:avLst>
                <a:gd name="adj" fmla="val 54108"/>
              </a:avLst>
            </a:prstGeom>
            <a:solidFill>
              <a:schemeClr val="bg1"/>
            </a:solidFill>
            <a:ln>
              <a:solidFill>
                <a:srgbClr val="00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sp>
          <p:nvSpPr>
            <p:cNvPr id="20" name="Rectangle 19"/>
            <p:cNvSpPr/>
            <p:nvPr/>
          </p:nvSpPr>
          <p:spPr>
            <a:xfrm>
              <a:off x="6353245" y="2449554"/>
              <a:ext cx="2601686" cy="241276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Helvetica" panose="020B0604020202020204" pitchFamily="34" charset="0"/>
                  <a:cs typeface="Helvetica" panose="020B0604020202020204" pitchFamily="34" charset="0"/>
                </a:rPr>
                <a:t>Energy &amp; Creativity</a:t>
              </a:r>
            </a:p>
          </p:txBody>
        </p:sp>
        <p:sp>
          <p:nvSpPr>
            <p:cNvPr id="21" name="Chevron 50">
              <a:extLst>
                <a:ext uri="{FF2B5EF4-FFF2-40B4-BE49-F238E27FC236}">
                  <a16:creationId xmlns:a16="http://schemas.microsoft.com/office/drawing/2014/main" id="{E305D5CA-D429-484A-A59F-2CC74FB7EDA5}"/>
                </a:ext>
              </a:extLst>
            </p:cNvPr>
            <p:cNvSpPr/>
            <p:nvPr/>
          </p:nvSpPr>
          <p:spPr>
            <a:xfrm>
              <a:off x="2977075" y="3594784"/>
              <a:ext cx="229900" cy="258926"/>
            </a:xfrm>
            <a:prstGeom prst="chevron">
              <a:avLst>
                <a:gd name="adj" fmla="val 54108"/>
              </a:avLst>
            </a:prstGeom>
            <a:solidFill>
              <a:schemeClr val="bg1"/>
            </a:solidFill>
            <a:ln>
              <a:solidFill>
                <a:srgbClr val="00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grpSp>
      <p:sp>
        <p:nvSpPr>
          <p:cNvPr id="2" name="Footer Placeholder 1">
            <a:extLst>
              <a:ext uri="{FF2B5EF4-FFF2-40B4-BE49-F238E27FC236}">
                <a16:creationId xmlns:a16="http://schemas.microsoft.com/office/drawing/2014/main" id="{148292A8-D0FD-A84C-810A-CDEDBAD97DF3}"/>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8863449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Hope Creates Energy</a:t>
            </a:r>
          </a:p>
        </p:txBody>
      </p:sp>
      <p:sp>
        <p:nvSpPr>
          <p:cNvPr id="6" name="Content Placeholder 5"/>
          <p:cNvSpPr>
            <a:spLocks noGrp="1"/>
          </p:cNvSpPr>
          <p:nvPr>
            <p:ph idx="1"/>
          </p:nvPr>
        </p:nvSpPr>
        <p:spPr>
          <a:xfrm>
            <a:off x="457200" y="1261533"/>
            <a:ext cx="8229600" cy="4979610"/>
          </a:xfrm>
        </p:spPr>
        <p:txBody>
          <a:bodyPr>
            <a:normAutofit/>
          </a:bodyPr>
          <a:lstStyle/>
          <a:p>
            <a:pPr marL="0" indent="0">
              <a:buNone/>
            </a:pPr>
            <a:r>
              <a:rPr lang="en-US" dirty="0"/>
              <a:t>Hope is a </a:t>
            </a:r>
            <a:r>
              <a:rPr lang="en-US" i="1" dirty="0"/>
              <a:t>feeling</a:t>
            </a:r>
            <a:r>
              <a:rPr lang="en-US" dirty="0"/>
              <a:t> that:</a:t>
            </a:r>
            <a:br>
              <a:rPr lang="en-US" dirty="0"/>
            </a:br>
            <a:endParaRPr lang="en-US" dirty="0"/>
          </a:p>
          <a:p>
            <a:pPr marL="891540" lvl="1" indent="-342900">
              <a:buClr>
                <a:schemeClr val="accent1"/>
              </a:buClr>
              <a:buFont typeface="Arial" panose="020B0604020202020204" pitchFamily="34" charset="0"/>
              <a:buChar char="•"/>
            </a:pPr>
            <a:r>
              <a:rPr lang="en-US" sz="2400" dirty="0"/>
              <a:t>sparks creativity  </a:t>
            </a:r>
          </a:p>
          <a:p>
            <a:pPr marL="891540" lvl="1" indent="-342900">
              <a:buClr>
                <a:schemeClr val="accent1"/>
              </a:buClr>
              <a:buFont typeface="Arial" panose="020B0604020202020204" pitchFamily="34" charset="0"/>
              <a:buChar char="•"/>
            </a:pPr>
            <a:r>
              <a:rPr lang="en-US" sz="2400" dirty="0"/>
              <a:t>accelerates activity</a:t>
            </a:r>
          </a:p>
          <a:p>
            <a:pPr marL="891540" lvl="1" indent="-342900">
              <a:buClr>
                <a:schemeClr val="accent1"/>
              </a:buClr>
              <a:buFont typeface="Arial" panose="020B0604020202020204" pitchFamily="34" charset="0"/>
              <a:buChar char="•"/>
            </a:pPr>
            <a:r>
              <a:rPr lang="en-US" sz="2400" dirty="0"/>
              <a:t>moves ideas to action</a:t>
            </a:r>
          </a:p>
          <a:p>
            <a:pPr>
              <a:buFont typeface="Symbol" charset="0"/>
              <a:buNone/>
            </a:pPr>
            <a:endParaRPr lang="en-US" dirty="0">
              <a:latin typeface="helvetica" charset="0"/>
              <a:cs typeface="helvetica" charset="0"/>
            </a:endParaRPr>
          </a:p>
        </p:txBody>
      </p:sp>
      <p:sp>
        <p:nvSpPr>
          <p:cNvPr id="2" name="Footer Placeholder 1">
            <a:extLst>
              <a:ext uri="{FF2B5EF4-FFF2-40B4-BE49-F238E27FC236}">
                <a16:creationId xmlns:a16="http://schemas.microsoft.com/office/drawing/2014/main" id="{EAC0BBCD-7CD3-614C-8807-7169562A341A}"/>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39240557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Psychological Capital (</a:t>
            </a:r>
            <a:r>
              <a:rPr lang="en-US" b="1" u="sng" dirty="0" err="1"/>
              <a:t>PsyCap</a:t>
            </a:r>
            <a:r>
              <a:rPr lang="en-US" b="1" u="sng" dirty="0"/>
              <a:t>)</a:t>
            </a:r>
          </a:p>
        </p:txBody>
      </p:sp>
      <p:sp>
        <p:nvSpPr>
          <p:cNvPr id="6" name="Content Placeholder 5"/>
          <p:cNvSpPr>
            <a:spLocks noGrp="1"/>
          </p:cNvSpPr>
          <p:nvPr>
            <p:ph idx="1"/>
          </p:nvPr>
        </p:nvSpPr>
        <p:spPr>
          <a:xfrm>
            <a:off x="457200" y="1261533"/>
            <a:ext cx="8229600" cy="4979610"/>
          </a:xfrm>
        </p:spPr>
        <p:txBody>
          <a:bodyPr>
            <a:normAutofit/>
          </a:bodyPr>
          <a:lstStyle/>
          <a:p>
            <a:pPr marL="0" indent="0">
              <a:buNone/>
            </a:pPr>
            <a:r>
              <a:rPr lang="en-US" sz="2400" dirty="0"/>
              <a:t>Positive Psychology research identifies four constructs that in combination have a strong relationship with satisfaction and performance</a:t>
            </a:r>
            <a:br>
              <a:rPr lang="en-US" sz="2400" dirty="0"/>
            </a:br>
            <a:endParaRPr lang="en-US" sz="2400" dirty="0"/>
          </a:p>
          <a:p>
            <a:pPr marL="891540" lvl="1" indent="-342900">
              <a:buClr>
                <a:schemeClr val="accent1"/>
              </a:buClr>
            </a:pPr>
            <a:r>
              <a:rPr lang="en-US" b="1" dirty="0"/>
              <a:t>Hope</a:t>
            </a:r>
          </a:p>
          <a:p>
            <a:pPr marL="891540" lvl="1" indent="-342900">
              <a:buClr>
                <a:schemeClr val="accent1"/>
              </a:buClr>
            </a:pPr>
            <a:r>
              <a:rPr lang="en-US" b="1" dirty="0"/>
              <a:t>Self-Efficacy</a:t>
            </a:r>
            <a:r>
              <a:rPr lang="en-US" dirty="0"/>
              <a:t> </a:t>
            </a:r>
          </a:p>
          <a:p>
            <a:pPr marL="891540" lvl="1" indent="-342900">
              <a:buClr>
                <a:schemeClr val="accent1"/>
              </a:buClr>
            </a:pPr>
            <a:r>
              <a:rPr lang="en-US" b="1" dirty="0"/>
              <a:t>Resilience</a:t>
            </a:r>
          </a:p>
          <a:p>
            <a:pPr marL="891540" lvl="1" indent="-342900">
              <a:buClr>
                <a:schemeClr val="accent1"/>
              </a:buClr>
            </a:pPr>
            <a:r>
              <a:rPr lang="en-US" b="1" dirty="0"/>
              <a:t>Optimism</a:t>
            </a:r>
          </a:p>
          <a:p>
            <a:pPr>
              <a:buFont typeface="Symbol" charset="0"/>
              <a:buNone/>
            </a:pPr>
            <a:endParaRPr lang="en-US" dirty="0">
              <a:latin typeface="helvetica" charset="0"/>
              <a:cs typeface="helvetica" charset="0"/>
            </a:endParaRPr>
          </a:p>
        </p:txBody>
      </p:sp>
      <p:sp>
        <p:nvSpPr>
          <p:cNvPr id="2" name="Footer Placeholder 1">
            <a:extLst>
              <a:ext uri="{FF2B5EF4-FFF2-40B4-BE49-F238E27FC236}">
                <a16:creationId xmlns:a16="http://schemas.microsoft.com/office/drawing/2014/main" id="{6A27A918-D2EB-BA44-A795-05CA0BEDD800}"/>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4242033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OnlineSessionBody.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extBox 4"/>
          <p:cNvSpPr txBox="1"/>
          <p:nvPr/>
        </p:nvSpPr>
        <p:spPr>
          <a:xfrm>
            <a:off x="668017" y="882363"/>
            <a:ext cx="6655430" cy="4585871"/>
          </a:xfrm>
          <a:prstGeom prst="rect">
            <a:avLst/>
          </a:prstGeom>
          <a:noFill/>
        </p:spPr>
        <p:txBody>
          <a:bodyPr wrap="square" rtlCol="0">
            <a:spAutoFit/>
          </a:bodyPr>
          <a:lstStyle/>
          <a:p>
            <a:r>
              <a:rPr lang="en-US" sz="2400" b="1" dirty="0">
                <a:solidFill>
                  <a:srgbClr val="9C381A"/>
                </a:solidFill>
                <a:latin typeface="Arial"/>
                <a:cs typeface="Arial"/>
              </a:rPr>
              <a:t>Course Structure &amp; Curriculum</a:t>
            </a:r>
          </a:p>
          <a:p>
            <a:r>
              <a:rPr lang="en-US" i="1" dirty="0">
                <a:solidFill>
                  <a:srgbClr val="404040"/>
                </a:solidFill>
                <a:latin typeface="Arial"/>
                <a:cs typeface="Arial"/>
              </a:rPr>
              <a:t>Four Semesters, 15 Months</a:t>
            </a:r>
          </a:p>
          <a:p>
            <a:endParaRPr lang="en-US" dirty="0">
              <a:solidFill>
                <a:srgbClr val="AE4003"/>
              </a:solidFill>
              <a:latin typeface="Arial"/>
              <a:cs typeface="Arial"/>
            </a:endParaRPr>
          </a:p>
          <a:p>
            <a:pPr lvl="1"/>
            <a:r>
              <a:rPr lang="en-US" b="1" dirty="0">
                <a:solidFill>
                  <a:srgbClr val="BA4405"/>
                </a:solidFill>
                <a:latin typeface="Arial"/>
                <a:cs typeface="Arial"/>
              </a:rPr>
              <a:t>• </a:t>
            </a:r>
            <a:r>
              <a:rPr lang="en-US" b="1" dirty="0">
                <a:solidFill>
                  <a:srgbClr val="A23A1B"/>
                </a:solidFill>
                <a:latin typeface="Arial"/>
                <a:cs typeface="Arial"/>
              </a:rPr>
              <a:t>Fall 2018</a:t>
            </a:r>
          </a:p>
          <a:p>
            <a:pPr marL="1200150" lvl="2" indent="-285750">
              <a:buFont typeface="Courier New"/>
              <a:buChar char="o"/>
            </a:pPr>
            <a:r>
              <a:rPr lang="en-US" sz="1600" dirty="0">
                <a:solidFill>
                  <a:srgbClr val="404040"/>
                </a:solidFill>
                <a:latin typeface="Arial"/>
                <a:cs typeface="Arial"/>
              </a:rPr>
              <a:t>4 Classes, including Intensive Week (early August)</a:t>
            </a:r>
            <a:br>
              <a:rPr lang="en-US" sz="1600" dirty="0">
                <a:solidFill>
                  <a:srgbClr val="404040"/>
                </a:solidFill>
                <a:latin typeface="Arial"/>
                <a:cs typeface="Arial"/>
              </a:rPr>
            </a:br>
            <a:endParaRPr lang="en-US" sz="1600" dirty="0">
              <a:solidFill>
                <a:srgbClr val="404040"/>
              </a:solidFill>
              <a:latin typeface="Arial"/>
              <a:cs typeface="Arial"/>
            </a:endParaRPr>
          </a:p>
          <a:p>
            <a:pPr lvl="1"/>
            <a:r>
              <a:rPr lang="en-US" b="1" dirty="0">
                <a:solidFill>
                  <a:srgbClr val="BA4405"/>
                </a:solidFill>
                <a:latin typeface="Arial"/>
                <a:cs typeface="Arial"/>
              </a:rPr>
              <a:t>• </a:t>
            </a:r>
            <a:r>
              <a:rPr lang="en-US" b="1" dirty="0">
                <a:solidFill>
                  <a:srgbClr val="A23A1B"/>
                </a:solidFill>
                <a:latin typeface="Arial"/>
                <a:cs typeface="Arial"/>
              </a:rPr>
              <a:t>Spring 2019</a:t>
            </a:r>
          </a:p>
          <a:p>
            <a:pPr marL="1200150" lvl="2" indent="-285750">
              <a:buFont typeface="Courier New"/>
              <a:buChar char="o"/>
            </a:pPr>
            <a:r>
              <a:rPr lang="en-US" sz="1600" dirty="0">
                <a:solidFill>
                  <a:srgbClr val="404040"/>
                </a:solidFill>
                <a:latin typeface="Arial"/>
                <a:cs typeface="Arial"/>
              </a:rPr>
              <a:t>4 Classes, including Intensive Week (early January)</a:t>
            </a:r>
            <a:br>
              <a:rPr lang="en-US" sz="1600" dirty="0">
                <a:solidFill>
                  <a:srgbClr val="404040"/>
                </a:solidFill>
                <a:latin typeface="Arial"/>
                <a:cs typeface="Arial"/>
              </a:rPr>
            </a:br>
            <a:endParaRPr lang="en-US" sz="1600" dirty="0">
              <a:solidFill>
                <a:srgbClr val="404040"/>
              </a:solidFill>
              <a:latin typeface="Arial"/>
              <a:cs typeface="Arial"/>
            </a:endParaRPr>
          </a:p>
          <a:p>
            <a:pPr lvl="1"/>
            <a:r>
              <a:rPr lang="en-US" b="1" dirty="0">
                <a:solidFill>
                  <a:srgbClr val="BA4405"/>
                </a:solidFill>
                <a:latin typeface="Arial"/>
                <a:cs typeface="Arial"/>
              </a:rPr>
              <a:t>• </a:t>
            </a:r>
            <a:r>
              <a:rPr lang="en-US" b="1" dirty="0">
                <a:solidFill>
                  <a:srgbClr val="A23A1B"/>
                </a:solidFill>
                <a:latin typeface="Arial"/>
                <a:cs typeface="Arial"/>
              </a:rPr>
              <a:t>Summer 2019</a:t>
            </a:r>
          </a:p>
          <a:p>
            <a:pPr marL="1200150" lvl="2" indent="-285750">
              <a:buFont typeface="Courier New"/>
              <a:buChar char="o"/>
            </a:pPr>
            <a:r>
              <a:rPr lang="en-US" sz="1600" dirty="0">
                <a:solidFill>
                  <a:srgbClr val="404040"/>
                </a:solidFill>
                <a:latin typeface="Arial"/>
                <a:cs typeface="Arial"/>
              </a:rPr>
              <a:t>3 Classes, including Intensive Week (late May/early June)</a:t>
            </a:r>
            <a:br>
              <a:rPr lang="en-US" sz="1600" dirty="0">
                <a:solidFill>
                  <a:srgbClr val="404040"/>
                </a:solidFill>
                <a:latin typeface="Arial"/>
                <a:cs typeface="Arial"/>
              </a:rPr>
            </a:br>
            <a:endParaRPr lang="en-US" sz="1600" dirty="0">
              <a:solidFill>
                <a:srgbClr val="404040"/>
              </a:solidFill>
              <a:latin typeface="Arial"/>
              <a:cs typeface="Arial"/>
            </a:endParaRPr>
          </a:p>
          <a:p>
            <a:pPr lvl="1"/>
            <a:r>
              <a:rPr lang="en-US" b="1" dirty="0">
                <a:solidFill>
                  <a:srgbClr val="BA4405"/>
                </a:solidFill>
                <a:latin typeface="Arial"/>
                <a:cs typeface="Arial"/>
              </a:rPr>
              <a:t>• </a:t>
            </a:r>
            <a:r>
              <a:rPr lang="en-US" b="1" dirty="0">
                <a:solidFill>
                  <a:srgbClr val="A23A1B"/>
                </a:solidFill>
                <a:latin typeface="Arial"/>
                <a:cs typeface="Arial"/>
              </a:rPr>
              <a:t>Fall 2019</a:t>
            </a:r>
          </a:p>
          <a:p>
            <a:pPr marL="1200150" lvl="2" indent="-285750">
              <a:buFont typeface="Courier New"/>
              <a:buChar char="o"/>
            </a:pPr>
            <a:r>
              <a:rPr lang="en-US" sz="1600" dirty="0">
                <a:solidFill>
                  <a:srgbClr val="404040"/>
                </a:solidFill>
                <a:latin typeface="Arial"/>
                <a:cs typeface="Arial"/>
              </a:rPr>
              <a:t>No Formal Classes, No Intensive Week</a:t>
            </a:r>
          </a:p>
          <a:p>
            <a:pPr marL="1200150" lvl="2" indent="-285750">
              <a:buFont typeface="Courier New"/>
              <a:buChar char="o"/>
            </a:pPr>
            <a:r>
              <a:rPr lang="en-US" sz="1600" dirty="0">
                <a:solidFill>
                  <a:srgbClr val="404040"/>
                </a:solidFill>
                <a:latin typeface="Arial"/>
                <a:cs typeface="Arial"/>
              </a:rPr>
              <a:t>Capstone Completion Period</a:t>
            </a:r>
          </a:p>
          <a:p>
            <a:pPr marL="1200150" lvl="2" indent="-285750">
              <a:buFont typeface="Courier New"/>
              <a:buChar char="o"/>
            </a:pPr>
            <a:r>
              <a:rPr lang="en-US" sz="1600" dirty="0">
                <a:solidFill>
                  <a:srgbClr val="404040"/>
                </a:solidFill>
                <a:latin typeface="Arial"/>
                <a:cs typeface="Arial"/>
              </a:rPr>
              <a:t>Graduation Weekend (Wednesday to Saturday, early December)</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itle 2"/>
          <p:cNvSpPr>
            <a:spLocks noGrp="1"/>
          </p:cNvSpPr>
          <p:nvPr>
            <p:ph type="title"/>
          </p:nvPr>
        </p:nvSpPr>
        <p:spPr/>
        <p:txBody>
          <a:bodyPr/>
          <a:lstStyle/>
          <a:p>
            <a:r>
              <a:rPr lang="en-US" b="1" u="sng" dirty="0"/>
              <a:t>Management vs. Leadership</a:t>
            </a:r>
          </a:p>
        </p:txBody>
      </p:sp>
      <p:sp>
        <p:nvSpPr>
          <p:cNvPr id="8" name="Content Placeholder 7"/>
          <p:cNvSpPr>
            <a:spLocks noGrp="1"/>
          </p:cNvSpPr>
          <p:nvPr>
            <p:ph sz="half" idx="1"/>
          </p:nvPr>
        </p:nvSpPr>
        <p:spPr/>
        <p:txBody>
          <a:bodyPr/>
          <a:lstStyle/>
          <a:p>
            <a:pPr marL="0" indent="0" algn="ctr">
              <a:buNone/>
            </a:pPr>
            <a:r>
              <a:rPr lang="en-US" b="1" dirty="0">
                <a:solidFill>
                  <a:srgbClr val="9C381A"/>
                </a:solidFill>
                <a:latin typeface="Helvetica" panose="020B0604020202020204" pitchFamily="34" charset="0"/>
                <a:cs typeface="Helvetica" panose="020B0604020202020204" pitchFamily="34" charset="0"/>
              </a:rPr>
              <a:t>Management</a:t>
            </a:r>
          </a:p>
          <a:p>
            <a:pPr marL="0" indent="0" algn="ctr">
              <a:buNone/>
            </a:pPr>
            <a:endParaRPr lang="en-US" b="1" dirty="0">
              <a:solidFill>
                <a:srgbClr val="262626"/>
              </a:solidFill>
              <a:latin typeface="Helvetica" panose="020B0604020202020204" pitchFamily="34" charset="0"/>
              <a:cs typeface="Helvetica" panose="020B0604020202020204" pitchFamily="34" charset="0"/>
            </a:endParaRPr>
          </a:p>
          <a:p>
            <a:pPr marL="617220" lvl="1" indent="-342900"/>
            <a:r>
              <a:rPr lang="en-US" dirty="0"/>
              <a:t>Planning &amp; Budgeting</a:t>
            </a:r>
          </a:p>
          <a:p>
            <a:pPr marL="617220" lvl="1" indent="-342900"/>
            <a:r>
              <a:rPr lang="en-US" dirty="0"/>
              <a:t>Organizing &amp; Staffing</a:t>
            </a:r>
          </a:p>
          <a:p>
            <a:pPr marL="617220" lvl="1" indent="-342900"/>
            <a:r>
              <a:rPr lang="en-US" dirty="0"/>
              <a:t>Controlling &amp; Problem Solving </a:t>
            </a:r>
          </a:p>
          <a:p>
            <a:pPr algn="ctr"/>
            <a:endParaRPr lang="en-US" dirty="0">
              <a:latin typeface="Helvetica" panose="020B0604020202020204" pitchFamily="34" charset="0"/>
              <a:cs typeface="Helvetica" panose="020B0604020202020204" pitchFamily="34" charset="0"/>
            </a:endParaRPr>
          </a:p>
          <a:p>
            <a:endParaRPr lang="en-US" dirty="0"/>
          </a:p>
        </p:txBody>
      </p:sp>
      <p:sp>
        <p:nvSpPr>
          <p:cNvPr id="9" name="Content Placeholder 8"/>
          <p:cNvSpPr>
            <a:spLocks noGrp="1"/>
          </p:cNvSpPr>
          <p:nvPr>
            <p:ph sz="half" idx="2"/>
          </p:nvPr>
        </p:nvSpPr>
        <p:spPr/>
        <p:txBody>
          <a:bodyPr/>
          <a:lstStyle/>
          <a:p>
            <a:pPr marL="0" indent="0" algn="ctr">
              <a:buNone/>
            </a:pPr>
            <a:r>
              <a:rPr lang="en-US" b="1" dirty="0">
                <a:solidFill>
                  <a:srgbClr val="9C381A"/>
                </a:solidFill>
                <a:latin typeface="Helvetica" panose="020B0604020202020204" pitchFamily="34" charset="0"/>
                <a:cs typeface="Helvetica" panose="020B0604020202020204" pitchFamily="34" charset="0"/>
              </a:rPr>
              <a:t>Leadership</a:t>
            </a:r>
          </a:p>
          <a:p>
            <a:pPr marL="0" indent="0" algn="ctr">
              <a:buNone/>
            </a:pPr>
            <a:endParaRPr lang="en-US" dirty="0">
              <a:solidFill>
                <a:srgbClr val="262626"/>
              </a:solidFill>
              <a:latin typeface="Helvetica" panose="020B0604020202020204" pitchFamily="34" charset="0"/>
              <a:cs typeface="Helvetica" panose="020B0604020202020204" pitchFamily="34" charset="0"/>
            </a:endParaRPr>
          </a:p>
          <a:p>
            <a:pPr marL="617220" lvl="1" indent="-342900"/>
            <a:r>
              <a:rPr lang="en-US" dirty="0"/>
              <a:t>Establishing Direction</a:t>
            </a:r>
          </a:p>
          <a:p>
            <a:pPr marL="617220" lvl="1" indent="-342900"/>
            <a:r>
              <a:rPr lang="en-US" dirty="0"/>
              <a:t>Aligning People</a:t>
            </a:r>
          </a:p>
          <a:p>
            <a:pPr marL="617220" lvl="1" indent="-342900"/>
            <a:r>
              <a:rPr lang="en-US" dirty="0"/>
              <a:t>Motivating &amp; Inspiring</a:t>
            </a:r>
          </a:p>
          <a:p>
            <a:endParaRPr lang="en-US" dirty="0"/>
          </a:p>
          <a:p>
            <a:pPr marL="0" indent="0">
              <a:buNone/>
            </a:pPr>
            <a:endParaRPr lang="en-US" dirty="0"/>
          </a:p>
        </p:txBody>
      </p:sp>
      <p:sp>
        <p:nvSpPr>
          <p:cNvPr id="6" name="Rectangle 5">
            <a:extLst>
              <a:ext uri="{FF2B5EF4-FFF2-40B4-BE49-F238E27FC236}">
                <a16:creationId xmlns:a16="http://schemas.microsoft.com/office/drawing/2014/main" id="{87D5A33D-4625-4B4B-9B75-90DB77D2E7E2}"/>
              </a:ext>
            </a:extLst>
          </p:cNvPr>
          <p:cNvSpPr/>
          <p:nvPr/>
        </p:nvSpPr>
        <p:spPr>
          <a:xfrm>
            <a:off x="1042827" y="5145068"/>
            <a:ext cx="4572000" cy="830997"/>
          </a:xfrm>
          <a:prstGeom prst="rect">
            <a:avLst/>
          </a:prstGeom>
        </p:spPr>
        <p:txBody>
          <a:bodyPr>
            <a:spAutoFit/>
          </a:bodyPr>
          <a:lstStyle/>
          <a:p>
            <a:pPr algn="ctr"/>
            <a:r>
              <a:rPr lang="en-US" sz="2400" b="1" dirty="0">
                <a:cs typeface="Calibri"/>
              </a:rPr>
              <a:t>Management drives Predictability</a:t>
            </a:r>
          </a:p>
          <a:p>
            <a:pPr algn="ctr"/>
            <a:r>
              <a:rPr lang="en-US" sz="2400" b="1" dirty="0">
                <a:cs typeface="Calibri"/>
              </a:rPr>
              <a:t>Leadership drives Change</a:t>
            </a:r>
          </a:p>
        </p:txBody>
      </p:sp>
      <p:sp>
        <p:nvSpPr>
          <p:cNvPr id="7" name="Footer Placeholder 6">
            <a:extLst>
              <a:ext uri="{FF2B5EF4-FFF2-40B4-BE49-F238E27FC236}">
                <a16:creationId xmlns:a16="http://schemas.microsoft.com/office/drawing/2014/main" id="{6F84699F-7A95-374C-B983-61C1ABDC12A6}"/>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41830418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Hope</a:t>
            </a:r>
          </a:p>
        </p:txBody>
      </p:sp>
      <p:sp>
        <p:nvSpPr>
          <p:cNvPr id="6" name="Content Placeholder 5"/>
          <p:cNvSpPr>
            <a:spLocks noGrp="1"/>
          </p:cNvSpPr>
          <p:nvPr>
            <p:ph idx="1"/>
          </p:nvPr>
        </p:nvSpPr>
        <p:spPr>
          <a:xfrm>
            <a:off x="457200" y="1261533"/>
            <a:ext cx="8229600" cy="4979610"/>
          </a:xfrm>
        </p:spPr>
        <p:txBody>
          <a:bodyPr>
            <a:normAutofit/>
          </a:bodyPr>
          <a:lstStyle/>
          <a:p>
            <a:pPr marL="0" indent="0">
              <a:buNone/>
            </a:pPr>
            <a:r>
              <a:rPr lang="en-US" sz="2400" dirty="0"/>
              <a:t>Hope is a positive feeling (a motivational state) about</a:t>
            </a:r>
            <a:br>
              <a:rPr lang="en-US" sz="2400" dirty="0"/>
            </a:br>
            <a:endParaRPr lang="en-US" sz="2400" dirty="0"/>
          </a:p>
          <a:p>
            <a:pPr marL="891540" lvl="1" indent="-342900">
              <a:buClr>
                <a:schemeClr val="accent1"/>
              </a:buClr>
            </a:pPr>
            <a:r>
              <a:rPr lang="en-US" dirty="0"/>
              <a:t>a goal</a:t>
            </a:r>
          </a:p>
          <a:p>
            <a:pPr marL="891540" lvl="1" indent="-342900">
              <a:buClr>
                <a:schemeClr val="accent1"/>
              </a:buClr>
            </a:pPr>
            <a:r>
              <a:rPr lang="en-US" dirty="0"/>
              <a:t>a conviction and confidence about achieving it</a:t>
            </a:r>
          </a:p>
          <a:p>
            <a:pPr marL="891540" lvl="1" indent="-342900">
              <a:buClr>
                <a:schemeClr val="accent1"/>
              </a:buClr>
            </a:pPr>
            <a:r>
              <a:rPr lang="en-US" dirty="0"/>
              <a:t>a pathway for getting it done</a:t>
            </a:r>
          </a:p>
          <a:p>
            <a:pPr>
              <a:buFont typeface="Symbol" charset="0"/>
              <a:buNone/>
            </a:pPr>
            <a:endParaRPr lang="en-US" dirty="0">
              <a:latin typeface="helvetica" charset="0"/>
              <a:cs typeface="helvetica" charset="0"/>
            </a:endParaRPr>
          </a:p>
        </p:txBody>
      </p:sp>
      <p:sp>
        <p:nvSpPr>
          <p:cNvPr id="2" name="Footer Placeholder 1">
            <a:extLst>
              <a:ext uri="{FF2B5EF4-FFF2-40B4-BE49-F238E27FC236}">
                <a16:creationId xmlns:a16="http://schemas.microsoft.com/office/drawing/2014/main" id="{DA9E4988-7183-2345-8FDB-60C8142C8FAD}"/>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42335580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Self Efficacy</a:t>
            </a:r>
          </a:p>
        </p:txBody>
      </p:sp>
      <p:sp>
        <p:nvSpPr>
          <p:cNvPr id="6" name="Content Placeholder 5"/>
          <p:cNvSpPr>
            <a:spLocks noGrp="1"/>
          </p:cNvSpPr>
          <p:nvPr>
            <p:ph idx="1"/>
          </p:nvPr>
        </p:nvSpPr>
        <p:spPr>
          <a:xfrm>
            <a:off x="457200" y="1261533"/>
            <a:ext cx="8229600" cy="4979610"/>
          </a:xfrm>
        </p:spPr>
        <p:txBody>
          <a:bodyPr>
            <a:normAutofit/>
          </a:bodyPr>
          <a:lstStyle/>
          <a:p>
            <a:r>
              <a:rPr lang="en-US" sz="2400" dirty="0"/>
              <a:t>“Whatever other factors may serve as guides and motivators, they are rooted in the core belief that </a:t>
            </a:r>
            <a:r>
              <a:rPr lang="en-US" sz="2400" b="1" i="1" dirty="0"/>
              <a:t>one can make a difference by one's actions</a:t>
            </a:r>
            <a:r>
              <a:rPr lang="en-US" sz="2400" dirty="0"/>
              <a:t>. </a:t>
            </a:r>
          </a:p>
          <a:p>
            <a:endParaRPr lang="en-US" sz="2400" dirty="0"/>
          </a:p>
          <a:p>
            <a:r>
              <a:rPr lang="en-US" sz="2400" dirty="0"/>
              <a:t>This core belief is the foundation of human motivation, performance accomplishments, and emotional well-being.</a:t>
            </a:r>
          </a:p>
          <a:p>
            <a:endParaRPr lang="en-US" sz="2400" dirty="0"/>
          </a:p>
          <a:p>
            <a:r>
              <a:rPr lang="en-US" sz="2400" dirty="0"/>
              <a:t>Unless people believe they can produce desired effects by their actions, they have little incentive to undertake activities or to persevere in the face of difficulties.”</a:t>
            </a:r>
            <a:br>
              <a:rPr lang="en-US" sz="2400" dirty="0"/>
            </a:br>
            <a:endParaRPr lang="en-US" sz="2400" dirty="0"/>
          </a:p>
          <a:p>
            <a:pPr>
              <a:buFont typeface="Symbol" charset="0"/>
              <a:buNone/>
            </a:pPr>
            <a:endParaRPr lang="en-US" dirty="0">
              <a:latin typeface="helvetica" charset="0"/>
              <a:cs typeface="helvetica" charset="0"/>
            </a:endParaRPr>
          </a:p>
        </p:txBody>
      </p:sp>
      <p:sp>
        <p:nvSpPr>
          <p:cNvPr id="2" name="Footer Placeholder 1">
            <a:extLst>
              <a:ext uri="{FF2B5EF4-FFF2-40B4-BE49-F238E27FC236}">
                <a16:creationId xmlns:a16="http://schemas.microsoft.com/office/drawing/2014/main" id="{719E46DE-4586-EB42-9FE0-6AC5333288F5}"/>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36349715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Resiliency</a:t>
            </a:r>
          </a:p>
        </p:txBody>
      </p:sp>
      <p:sp>
        <p:nvSpPr>
          <p:cNvPr id="6" name="Content Placeholder 5"/>
          <p:cNvSpPr>
            <a:spLocks noGrp="1"/>
          </p:cNvSpPr>
          <p:nvPr>
            <p:ph idx="1"/>
          </p:nvPr>
        </p:nvSpPr>
        <p:spPr>
          <a:xfrm>
            <a:off x="457200" y="1261533"/>
            <a:ext cx="8229600" cy="4979610"/>
          </a:xfrm>
        </p:spPr>
        <p:txBody>
          <a:bodyPr>
            <a:normAutofit/>
          </a:bodyPr>
          <a:lstStyle/>
          <a:p>
            <a:pPr marL="0" indent="0">
              <a:buNone/>
            </a:pPr>
            <a:r>
              <a:rPr lang="en-US" sz="2400" dirty="0"/>
              <a:t>Resilience – A positive way of coping with adversity or distress. In a work context  it is the ability to recuperate from: </a:t>
            </a:r>
          </a:p>
          <a:p>
            <a:pPr marL="891540" lvl="1" indent="-342900">
              <a:buClr>
                <a:schemeClr val="accent1"/>
              </a:buClr>
            </a:pPr>
            <a:r>
              <a:rPr lang="en-US" dirty="0"/>
              <a:t>Stress</a:t>
            </a:r>
          </a:p>
          <a:p>
            <a:pPr marL="891540" lvl="1" indent="-342900">
              <a:buClr>
                <a:schemeClr val="accent1"/>
              </a:buClr>
            </a:pPr>
            <a:r>
              <a:rPr lang="en-US" dirty="0"/>
              <a:t>Conflict</a:t>
            </a:r>
          </a:p>
          <a:p>
            <a:pPr marL="891540" lvl="1" indent="-342900">
              <a:buClr>
                <a:schemeClr val="accent1"/>
              </a:buClr>
            </a:pPr>
            <a:r>
              <a:rPr lang="en-US" dirty="0"/>
              <a:t>Failure</a:t>
            </a:r>
          </a:p>
          <a:p>
            <a:pPr marL="891540" lvl="1" indent="-342900">
              <a:buClr>
                <a:schemeClr val="accent1"/>
              </a:buClr>
            </a:pPr>
            <a:r>
              <a:rPr lang="en-US" dirty="0"/>
              <a:t>Change </a:t>
            </a:r>
          </a:p>
          <a:p>
            <a:pPr marL="891540" lvl="1" indent="-342900">
              <a:buClr>
                <a:schemeClr val="accent1"/>
              </a:buClr>
            </a:pPr>
            <a:r>
              <a:rPr lang="en-US" dirty="0"/>
              <a:t>Increase in responsibility</a:t>
            </a:r>
          </a:p>
          <a:p>
            <a:pPr>
              <a:buFont typeface="Symbol" charset="0"/>
              <a:buNone/>
            </a:pPr>
            <a:endParaRPr lang="en-US" dirty="0">
              <a:latin typeface="helvetica" charset="0"/>
              <a:cs typeface="helvetica" charset="0"/>
            </a:endParaRPr>
          </a:p>
        </p:txBody>
      </p:sp>
      <p:sp>
        <p:nvSpPr>
          <p:cNvPr id="2" name="Footer Placeholder 1">
            <a:extLst>
              <a:ext uri="{FF2B5EF4-FFF2-40B4-BE49-F238E27FC236}">
                <a16:creationId xmlns:a16="http://schemas.microsoft.com/office/drawing/2014/main" id="{640EAEE2-9E6E-8E4F-BA24-F6DC75E7B1EE}"/>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30554098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Optimism</a:t>
            </a:r>
          </a:p>
        </p:txBody>
      </p:sp>
      <p:sp>
        <p:nvSpPr>
          <p:cNvPr id="6" name="Content Placeholder 5"/>
          <p:cNvSpPr>
            <a:spLocks noGrp="1"/>
          </p:cNvSpPr>
          <p:nvPr>
            <p:ph idx="1"/>
          </p:nvPr>
        </p:nvSpPr>
        <p:spPr>
          <a:xfrm>
            <a:off x="457200" y="1417638"/>
            <a:ext cx="8229600" cy="4979610"/>
          </a:xfrm>
        </p:spPr>
        <p:txBody>
          <a:bodyPr>
            <a:normAutofit/>
          </a:bodyPr>
          <a:lstStyle/>
          <a:p>
            <a:r>
              <a:rPr lang="en-US" sz="3600" dirty="0"/>
              <a:t>Making “internal" attributions (</a:t>
            </a:r>
            <a:r>
              <a:rPr lang="en-US" sz="3600" i="1" dirty="0"/>
              <a:t>I did it</a:t>
            </a:r>
            <a:r>
              <a:rPr lang="en-US" sz="3600" dirty="0"/>
              <a:t>) for positive events and “external" attributions (</a:t>
            </a:r>
            <a:r>
              <a:rPr lang="en-US" sz="3600" i="1" dirty="0"/>
              <a:t>they did it</a:t>
            </a:r>
            <a:r>
              <a:rPr lang="en-US" sz="3600" dirty="0"/>
              <a:t>) for negative events</a:t>
            </a:r>
          </a:p>
          <a:p>
            <a:pPr marL="0" indent="0">
              <a:buNone/>
            </a:pPr>
            <a:endParaRPr lang="en-US" sz="3600" dirty="0"/>
          </a:p>
          <a:p>
            <a:pPr marL="0" indent="0">
              <a:buNone/>
            </a:pPr>
            <a:endParaRPr lang="en-US" sz="2400" dirty="0"/>
          </a:p>
        </p:txBody>
      </p:sp>
      <p:sp>
        <p:nvSpPr>
          <p:cNvPr id="7" name="Footer Placeholder 6">
            <a:extLst>
              <a:ext uri="{FF2B5EF4-FFF2-40B4-BE49-F238E27FC236}">
                <a16:creationId xmlns:a16="http://schemas.microsoft.com/office/drawing/2014/main" id="{18382984-A7D7-174C-97E8-B074C10C81AE}"/>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6305767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0379F85-5A9F-F94B-9B57-E1E5ADCB60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C16DABF2-116F-3A47-9772-E85BD8EC2763}"/>
              </a:ext>
            </a:extLst>
          </p:cNvPr>
          <p:cNvSpPr>
            <a:spLocks noGrp="1"/>
          </p:cNvSpPr>
          <p:nvPr>
            <p:ph type="title"/>
          </p:nvPr>
        </p:nvSpPr>
        <p:spPr>
          <a:xfrm>
            <a:off x="457200" y="808895"/>
            <a:ext cx="8229600" cy="1143000"/>
          </a:xfrm>
        </p:spPr>
        <p:txBody>
          <a:bodyPr/>
          <a:lstStyle/>
          <a:p>
            <a:r>
              <a:rPr lang="en-US" b="1" u="sng" dirty="0"/>
              <a:t>The Utility of Optimism</a:t>
            </a:r>
          </a:p>
        </p:txBody>
      </p:sp>
      <p:sp>
        <p:nvSpPr>
          <p:cNvPr id="3" name="Content Placeholder 2">
            <a:extLst>
              <a:ext uri="{FF2B5EF4-FFF2-40B4-BE49-F238E27FC236}">
                <a16:creationId xmlns:a16="http://schemas.microsoft.com/office/drawing/2014/main" id="{03C2862C-9C16-9547-8AB2-222A0B8C6F8F}"/>
              </a:ext>
            </a:extLst>
          </p:cNvPr>
          <p:cNvSpPr>
            <a:spLocks noGrp="1"/>
          </p:cNvSpPr>
          <p:nvPr>
            <p:ph idx="1"/>
          </p:nvPr>
        </p:nvSpPr>
        <p:spPr>
          <a:xfrm>
            <a:off x="457200" y="2216649"/>
            <a:ext cx="8229600" cy="4525963"/>
          </a:xfrm>
        </p:spPr>
        <p:txBody>
          <a:bodyPr/>
          <a:lstStyle/>
          <a:p>
            <a:r>
              <a:rPr lang="en-US" altLang="en-US" dirty="0"/>
              <a:t>Optimism is linked to good mood, perseverance, achievement, and physical health</a:t>
            </a:r>
          </a:p>
        </p:txBody>
      </p:sp>
      <p:sp>
        <p:nvSpPr>
          <p:cNvPr id="5" name="Footer Placeholder 4">
            <a:extLst>
              <a:ext uri="{FF2B5EF4-FFF2-40B4-BE49-F238E27FC236}">
                <a16:creationId xmlns:a16="http://schemas.microsoft.com/office/drawing/2014/main" id="{D878DE20-C425-9D4F-AEF0-55970CC167E9}"/>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21443318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Take </a:t>
            </a:r>
            <a:r>
              <a:rPr lang="en-US" b="1" u="sng" dirty="0" err="1"/>
              <a:t>Aways</a:t>
            </a:r>
            <a:endParaRPr lang="en-US" b="1" u="sng" dirty="0"/>
          </a:p>
        </p:txBody>
      </p:sp>
      <p:sp>
        <p:nvSpPr>
          <p:cNvPr id="6" name="Content Placeholder 5"/>
          <p:cNvSpPr>
            <a:spLocks noGrp="1"/>
          </p:cNvSpPr>
          <p:nvPr>
            <p:ph idx="1"/>
          </p:nvPr>
        </p:nvSpPr>
        <p:spPr>
          <a:xfrm>
            <a:off x="457200" y="1261533"/>
            <a:ext cx="8229600" cy="4979610"/>
          </a:xfrm>
        </p:spPr>
        <p:txBody>
          <a:bodyPr>
            <a:normAutofit fontScale="47500" lnSpcReduction="20000"/>
          </a:bodyPr>
          <a:lstStyle/>
          <a:p>
            <a:pPr>
              <a:buFont typeface="Arial" panose="020B0604020202020204" pitchFamily="34" charset="0"/>
              <a:buChar char="•"/>
            </a:pPr>
            <a:r>
              <a:rPr lang="en-US" sz="3600" dirty="0"/>
              <a:t>Be solution-centered</a:t>
            </a:r>
            <a:br>
              <a:rPr lang="en-US" sz="3600" dirty="0"/>
            </a:br>
            <a:r>
              <a:rPr lang="en-US" sz="3600" dirty="0"/>
              <a:t>- Ground optimism in realism</a:t>
            </a:r>
            <a:br>
              <a:rPr lang="en-US" sz="3600" dirty="0"/>
            </a:br>
            <a:r>
              <a:rPr lang="en-US" sz="3600" dirty="0"/>
              <a:t>- Don’t seek to lay blame</a:t>
            </a:r>
            <a:br>
              <a:rPr lang="en-US" sz="3600" dirty="0"/>
            </a:br>
            <a:r>
              <a:rPr lang="en-US" sz="3600" dirty="0"/>
              <a:t>- Concentrate on making things better</a:t>
            </a:r>
            <a:br>
              <a:rPr lang="en-US" sz="3600" dirty="0"/>
            </a:br>
            <a:r>
              <a:rPr lang="en-US" sz="3600" dirty="0"/>
              <a:t>- Deal with the real issues at hand</a:t>
            </a:r>
            <a:br>
              <a:rPr lang="en-US" sz="3600" dirty="0"/>
            </a:br>
            <a:endParaRPr lang="en-US" sz="3600" dirty="0"/>
          </a:p>
          <a:p>
            <a:pPr>
              <a:buFont typeface="Arial" panose="020B0604020202020204" pitchFamily="34" charset="0"/>
              <a:buChar char="•"/>
            </a:pPr>
            <a:r>
              <a:rPr lang="en-US" sz="3600" dirty="0"/>
              <a:t>Be Entrepreneurial</a:t>
            </a:r>
            <a:br>
              <a:rPr lang="en-US" sz="3600" dirty="0"/>
            </a:br>
            <a:r>
              <a:rPr lang="en-US" sz="3600" dirty="0"/>
              <a:t>- Look for opportunities</a:t>
            </a:r>
            <a:br>
              <a:rPr lang="en-US" sz="3600" dirty="0"/>
            </a:br>
            <a:r>
              <a:rPr lang="en-US" sz="3600" dirty="0"/>
              <a:t>- Be inquisitive, curious and consider a broad range of possibilities</a:t>
            </a:r>
            <a:br>
              <a:rPr lang="en-US" sz="3600" dirty="0"/>
            </a:br>
            <a:r>
              <a:rPr lang="en-US" sz="3600" dirty="0"/>
              <a:t>- Don’t be satisfied too easily</a:t>
            </a:r>
            <a:br>
              <a:rPr lang="en-US" sz="3600" dirty="0"/>
            </a:br>
            <a:endParaRPr lang="en-US" sz="3600" dirty="0"/>
          </a:p>
          <a:p>
            <a:pPr>
              <a:buFont typeface="Arial" panose="020B0604020202020204" pitchFamily="34" charset="0"/>
              <a:buChar char="•"/>
            </a:pPr>
            <a:r>
              <a:rPr lang="en-US" sz="3600" dirty="0"/>
              <a:t>Be communicative and steadfast</a:t>
            </a:r>
            <a:br>
              <a:rPr lang="en-US" sz="3600" dirty="0"/>
            </a:br>
            <a:r>
              <a:rPr lang="en-US" sz="3600" dirty="0"/>
              <a:t>- Let others know what you are “excited” about and why</a:t>
            </a:r>
            <a:br>
              <a:rPr lang="en-US" sz="3600" dirty="0"/>
            </a:br>
            <a:r>
              <a:rPr lang="en-US" sz="3600" dirty="0"/>
              <a:t>- Manage rhetoric and action to accurately portray your optimism</a:t>
            </a:r>
            <a:br>
              <a:rPr lang="en-US" sz="3600" dirty="0"/>
            </a:br>
            <a:r>
              <a:rPr lang="en-US" sz="3600" dirty="0"/>
              <a:t>- Tell stories and strengthen lines of communication</a:t>
            </a:r>
            <a:br>
              <a:rPr lang="en-US" sz="3600" dirty="0"/>
            </a:br>
            <a:endParaRPr lang="en-US" sz="3600" dirty="0"/>
          </a:p>
          <a:p>
            <a:pPr>
              <a:buFont typeface="Arial" panose="020B0604020202020204" pitchFamily="34" charset="0"/>
              <a:buChar char="•"/>
            </a:pPr>
            <a:r>
              <a:rPr lang="en-US" sz="3600" dirty="0"/>
              <a:t>Be intuitive</a:t>
            </a:r>
            <a:br>
              <a:rPr lang="en-US" sz="3600" dirty="0"/>
            </a:br>
            <a:r>
              <a:rPr lang="en-US" sz="3600" dirty="0"/>
              <a:t>- Believe in yourself, your constituents, and the organization</a:t>
            </a:r>
            <a:br>
              <a:rPr lang="en-US" sz="3600" dirty="0"/>
            </a:br>
            <a:r>
              <a:rPr lang="en-US" sz="3600" dirty="0"/>
              <a:t>- Beware of self-fulfilling prophecies</a:t>
            </a:r>
            <a:br>
              <a:rPr lang="en-US" sz="3600" dirty="0"/>
            </a:br>
            <a:r>
              <a:rPr lang="en-US" sz="3600" dirty="0"/>
              <a:t>- Look beyond the data</a:t>
            </a:r>
            <a:br>
              <a:rPr lang="en-US" sz="4000" dirty="0"/>
            </a:br>
            <a:endParaRPr lang="en-US" sz="4000" dirty="0"/>
          </a:p>
          <a:p>
            <a:pPr marL="0" indent="0">
              <a:buNone/>
            </a:pPr>
            <a:endParaRPr lang="en-US" sz="2400" dirty="0"/>
          </a:p>
        </p:txBody>
      </p:sp>
      <p:sp>
        <p:nvSpPr>
          <p:cNvPr id="2" name="Footer Placeholder 1">
            <a:extLst>
              <a:ext uri="{FF2B5EF4-FFF2-40B4-BE49-F238E27FC236}">
                <a16:creationId xmlns:a16="http://schemas.microsoft.com/office/drawing/2014/main" id="{1249F543-04DD-BB42-8C2E-F97D825A3335}"/>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32452600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So…</a:t>
            </a:r>
          </a:p>
        </p:txBody>
      </p:sp>
      <p:sp>
        <p:nvSpPr>
          <p:cNvPr id="6" name="Content Placeholder 5"/>
          <p:cNvSpPr>
            <a:spLocks noGrp="1"/>
          </p:cNvSpPr>
          <p:nvPr>
            <p:ph idx="1"/>
          </p:nvPr>
        </p:nvSpPr>
        <p:spPr>
          <a:xfrm>
            <a:off x="457200" y="1261533"/>
            <a:ext cx="8229600" cy="4979610"/>
          </a:xfrm>
        </p:spPr>
        <p:txBody>
          <a:bodyPr>
            <a:normAutofit/>
          </a:bodyPr>
          <a:lstStyle/>
          <a:p>
            <a:pPr marL="0" indent="0">
              <a:buNone/>
            </a:pPr>
            <a:r>
              <a:rPr lang="en-US" sz="3600" dirty="0"/>
              <a:t>How can I promote more hope and optimism for myself and others at work?</a:t>
            </a:r>
          </a:p>
          <a:p>
            <a:pPr marL="0" indent="0">
              <a:buNone/>
            </a:pPr>
            <a:endParaRPr lang="en-US" sz="2400" dirty="0"/>
          </a:p>
        </p:txBody>
      </p:sp>
      <p:sp>
        <p:nvSpPr>
          <p:cNvPr id="2" name="Footer Placeholder 1">
            <a:extLst>
              <a:ext uri="{FF2B5EF4-FFF2-40B4-BE49-F238E27FC236}">
                <a16:creationId xmlns:a16="http://schemas.microsoft.com/office/drawing/2014/main" id="{9E876AE5-AAE0-4448-A221-142EB4DA83E1}"/>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36752056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The Heart of the Matter</a:t>
            </a:r>
          </a:p>
        </p:txBody>
      </p:sp>
      <p:sp>
        <p:nvSpPr>
          <p:cNvPr id="7" name="Rectangle 6">
            <a:extLst>
              <a:ext uri="{FF2B5EF4-FFF2-40B4-BE49-F238E27FC236}">
                <a16:creationId xmlns:a16="http://schemas.microsoft.com/office/drawing/2014/main" id="{C7FB8D19-6A9A-4A93-B9C3-EEAD64DCAA43}"/>
              </a:ext>
            </a:extLst>
          </p:cNvPr>
          <p:cNvSpPr/>
          <p:nvPr/>
        </p:nvSpPr>
        <p:spPr>
          <a:xfrm>
            <a:off x="6190104" y="2465903"/>
            <a:ext cx="2312036" cy="231423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grpSp>
        <p:nvGrpSpPr>
          <p:cNvPr id="8" name="Group 7"/>
          <p:cNvGrpSpPr/>
          <p:nvPr/>
        </p:nvGrpSpPr>
        <p:grpSpPr>
          <a:xfrm>
            <a:off x="485014" y="1668579"/>
            <a:ext cx="8056728" cy="3117989"/>
            <a:chOff x="217715" y="1079110"/>
            <a:chExt cx="8765776" cy="3362539"/>
          </a:xfrm>
        </p:grpSpPr>
        <p:sp>
          <p:nvSpPr>
            <p:cNvPr id="9" name="Rectangle 8"/>
            <p:cNvSpPr/>
            <p:nvPr/>
          </p:nvSpPr>
          <p:spPr>
            <a:xfrm>
              <a:off x="3305109" y="1945908"/>
              <a:ext cx="2515511" cy="249574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0" name="Rectangle 9"/>
            <p:cNvSpPr/>
            <p:nvPr/>
          </p:nvSpPr>
          <p:spPr>
            <a:xfrm>
              <a:off x="274920" y="1079110"/>
              <a:ext cx="2601686" cy="46167"/>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11" name="Rectangle 10"/>
            <p:cNvSpPr/>
            <p:nvPr/>
          </p:nvSpPr>
          <p:spPr>
            <a:xfrm>
              <a:off x="375300" y="1938970"/>
              <a:ext cx="2515511" cy="2495742"/>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12" name="Rectangle 11"/>
            <p:cNvSpPr/>
            <p:nvPr/>
          </p:nvSpPr>
          <p:spPr>
            <a:xfrm>
              <a:off x="309896" y="1880642"/>
              <a:ext cx="2601686" cy="2495743"/>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Helvetica" panose="020B0604020202020204" pitchFamily="34" charset="0"/>
                  <a:cs typeface="Helvetica" panose="020B0604020202020204" pitchFamily="34" charset="0"/>
                </a:rPr>
                <a:t>Integrity</a:t>
              </a:r>
            </a:p>
          </p:txBody>
        </p:sp>
        <p:sp>
          <p:nvSpPr>
            <p:cNvPr id="13" name="TextBox 12"/>
            <p:cNvSpPr txBox="1"/>
            <p:nvPr/>
          </p:nvSpPr>
          <p:spPr>
            <a:xfrm>
              <a:off x="217715" y="1137438"/>
              <a:ext cx="2601686" cy="564257"/>
            </a:xfrm>
            <a:prstGeom prst="rect">
              <a:avLst/>
            </a:prstGeom>
            <a:noFill/>
          </p:spPr>
          <p:txBody>
            <a:bodyPr wrap="square" rtlCol="0">
              <a:spAutoFit/>
            </a:bodyPr>
            <a:lstStyle/>
            <a:p>
              <a:r>
                <a:rPr lang="en-US" sz="1400" dirty="0">
                  <a:latin typeface="Arial"/>
                  <a:cs typeface="Arial"/>
                </a:rPr>
                <a:t>Leaders </a:t>
              </a:r>
              <a:r>
                <a:rPr lang="en-US" sz="1400" dirty="0">
                  <a:latin typeface="Helvetica" panose="020B0604020202020204" pitchFamily="34" charset="0"/>
                  <a:cs typeface="Helvetica" panose="020B0604020202020204" pitchFamily="34" charset="0"/>
                </a:rPr>
                <a:t>help</a:t>
              </a:r>
              <a:r>
                <a:rPr lang="en-US" sz="1400" dirty="0">
                  <a:latin typeface="Arial"/>
                  <a:cs typeface="Arial"/>
                </a:rPr>
                <a:t> constituents find…</a:t>
              </a:r>
            </a:p>
          </p:txBody>
        </p:sp>
        <p:sp>
          <p:nvSpPr>
            <p:cNvPr id="14" name="TextBox 13"/>
            <p:cNvSpPr txBox="1"/>
            <p:nvPr/>
          </p:nvSpPr>
          <p:spPr>
            <a:xfrm>
              <a:off x="3271159" y="1137438"/>
              <a:ext cx="2601686" cy="564257"/>
            </a:xfrm>
            <a:prstGeom prst="rect">
              <a:avLst/>
            </a:prstGeom>
            <a:noFill/>
          </p:spPr>
          <p:txBody>
            <a:bodyPr wrap="square" rtlCol="0">
              <a:spAutoFit/>
            </a:bodyPr>
            <a:lstStyle/>
            <a:p>
              <a:r>
                <a:rPr lang="en-US" sz="1400" dirty="0">
                  <a:latin typeface="Helvetica" panose="020B0604020202020204" pitchFamily="34" charset="0"/>
                  <a:cs typeface="Helvetica" panose="020B0604020202020204" pitchFamily="34" charset="0"/>
                </a:rPr>
                <a:t>In service of their need for…</a:t>
              </a:r>
            </a:p>
          </p:txBody>
        </p:sp>
        <p:sp>
          <p:nvSpPr>
            <p:cNvPr id="15" name="TextBox 14"/>
            <p:cNvSpPr txBox="1"/>
            <p:nvPr/>
          </p:nvSpPr>
          <p:spPr>
            <a:xfrm>
              <a:off x="6324601" y="1137438"/>
              <a:ext cx="2583339" cy="331917"/>
            </a:xfrm>
            <a:prstGeom prst="rect">
              <a:avLst/>
            </a:prstGeom>
            <a:noFill/>
          </p:spPr>
          <p:txBody>
            <a:bodyPr wrap="square" rtlCol="0">
              <a:spAutoFit/>
            </a:bodyPr>
            <a:lstStyle/>
            <a:p>
              <a:r>
                <a:rPr lang="en-US" sz="1400" dirty="0">
                  <a:latin typeface="Helvetica" panose="020B0604020202020204" pitchFamily="34" charset="0"/>
                  <a:cs typeface="Helvetica" panose="020B0604020202020204" pitchFamily="34" charset="0"/>
                </a:rPr>
                <a:t>To help create…</a:t>
              </a:r>
            </a:p>
          </p:txBody>
        </p:sp>
        <p:sp>
          <p:nvSpPr>
            <p:cNvPr id="16" name="Rectangle 15"/>
            <p:cNvSpPr/>
            <p:nvPr/>
          </p:nvSpPr>
          <p:spPr>
            <a:xfrm>
              <a:off x="3283039" y="1893257"/>
              <a:ext cx="2601686" cy="248312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Helvetica" panose="020B0604020202020204" pitchFamily="34" charset="0"/>
                  <a:cs typeface="Helvetica" panose="020B0604020202020204" pitchFamily="34" charset="0"/>
                </a:rPr>
                <a:t>Trust</a:t>
              </a:r>
            </a:p>
          </p:txBody>
        </p:sp>
        <p:sp>
          <p:nvSpPr>
            <p:cNvPr id="17" name="Rectangle 16"/>
            <p:cNvSpPr/>
            <p:nvPr/>
          </p:nvSpPr>
          <p:spPr>
            <a:xfrm>
              <a:off x="3328361" y="1079110"/>
              <a:ext cx="2601686" cy="46167"/>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18" name="Rectangle 17"/>
            <p:cNvSpPr/>
            <p:nvPr/>
          </p:nvSpPr>
          <p:spPr>
            <a:xfrm>
              <a:off x="6372632" y="1079110"/>
              <a:ext cx="2601686" cy="46167"/>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19" name="Chevron 18"/>
            <p:cNvSpPr/>
            <p:nvPr/>
          </p:nvSpPr>
          <p:spPr>
            <a:xfrm>
              <a:off x="5977620" y="2979254"/>
              <a:ext cx="231872" cy="285898"/>
            </a:xfrm>
            <a:prstGeom prst="chevron">
              <a:avLst>
                <a:gd name="adj" fmla="val 61863"/>
              </a:avLst>
            </a:prstGeom>
            <a:solidFill>
              <a:schemeClr val="bg1"/>
            </a:solidFill>
            <a:ln>
              <a:solidFill>
                <a:srgbClr val="00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sp>
          <p:nvSpPr>
            <p:cNvPr id="20" name="Rectangle 19"/>
            <p:cNvSpPr/>
            <p:nvPr/>
          </p:nvSpPr>
          <p:spPr>
            <a:xfrm>
              <a:off x="6381805" y="1899564"/>
              <a:ext cx="2601686" cy="247051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Helvetica" panose="020B0604020202020204" pitchFamily="34" charset="0"/>
                  <a:cs typeface="Helvetica" panose="020B0604020202020204" pitchFamily="34" charset="0"/>
                </a:rPr>
                <a:t>Reliability &amp; Accountability</a:t>
              </a:r>
            </a:p>
          </p:txBody>
        </p:sp>
      </p:grpSp>
      <p:sp>
        <p:nvSpPr>
          <p:cNvPr id="21" name="Chevron 50">
            <a:extLst>
              <a:ext uri="{FF2B5EF4-FFF2-40B4-BE49-F238E27FC236}">
                <a16:creationId xmlns:a16="http://schemas.microsoft.com/office/drawing/2014/main" id="{E72623C3-99DA-424B-AB16-613CA18FD936}"/>
              </a:ext>
            </a:extLst>
          </p:cNvPr>
          <p:cNvSpPr/>
          <p:nvPr/>
        </p:nvSpPr>
        <p:spPr>
          <a:xfrm>
            <a:off x="3044422" y="3418190"/>
            <a:ext cx="220321" cy="289783"/>
          </a:xfrm>
          <a:prstGeom prst="chevron">
            <a:avLst>
              <a:gd name="adj" fmla="val 61863"/>
            </a:avLst>
          </a:prstGeom>
          <a:solidFill>
            <a:schemeClr val="bg1"/>
          </a:solidFill>
          <a:ln>
            <a:solidFill>
              <a:srgbClr val="00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sp>
        <p:nvSpPr>
          <p:cNvPr id="2" name="Footer Placeholder 1">
            <a:extLst>
              <a:ext uri="{FF2B5EF4-FFF2-40B4-BE49-F238E27FC236}">
                <a16:creationId xmlns:a16="http://schemas.microsoft.com/office/drawing/2014/main" id="{DB7DC2D4-3DA7-D442-8AC7-B10203ABED6D}"/>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22574385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Trust Defined</a:t>
            </a:r>
          </a:p>
        </p:txBody>
      </p:sp>
      <p:sp>
        <p:nvSpPr>
          <p:cNvPr id="6" name="Content Placeholder 5"/>
          <p:cNvSpPr>
            <a:spLocks noGrp="1"/>
          </p:cNvSpPr>
          <p:nvPr>
            <p:ph idx="1"/>
          </p:nvPr>
        </p:nvSpPr>
        <p:spPr>
          <a:xfrm>
            <a:off x="457200" y="1261534"/>
            <a:ext cx="8229600" cy="1205896"/>
          </a:xfrm>
        </p:spPr>
        <p:txBody>
          <a:bodyPr>
            <a:normAutofit/>
          </a:bodyPr>
          <a:lstStyle/>
          <a:p>
            <a:pPr marL="0" indent="0">
              <a:buNone/>
            </a:pPr>
            <a:r>
              <a:rPr lang="en-US" sz="3600" i="1" dirty="0"/>
              <a:t>Trust is a belief that those on whom we depend will meet our expectations of them</a:t>
            </a:r>
          </a:p>
          <a:p>
            <a:pPr marL="0" indent="0">
              <a:buNone/>
            </a:pPr>
            <a:endParaRPr lang="en-US" sz="3600" dirty="0"/>
          </a:p>
        </p:txBody>
      </p:sp>
      <p:sp>
        <p:nvSpPr>
          <p:cNvPr id="2" name="TextBox 1"/>
          <p:cNvSpPr txBox="1"/>
          <p:nvPr/>
        </p:nvSpPr>
        <p:spPr>
          <a:xfrm>
            <a:off x="457200" y="2636762"/>
            <a:ext cx="8229600" cy="2585323"/>
          </a:xfrm>
          <a:prstGeom prst="rect">
            <a:avLst/>
          </a:prstGeom>
          <a:noFill/>
        </p:spPr>
        <p:txBody>
          <a:bodyPr wrap="square" rtlCol="0">
            <a:spAutoFit/>
          </a:bodyPr>
          <a:lstStyle/>
          <a:p>
            <a:pPr>
              <a:buFont typeface="Arial" panose="020B0604020202020204" pitchFamily="34" charset="0"/>
              <a:buChar char="•"/>
            </a:pPr>
            <a:r>
              <a:rPr lang="en-US" sz="3600" dirty="0"/>
              <a:t>Confidence is built on reason and fact</a:t>
            </a:r>
          </a:p>
          <a:p>
            <a:pPr>
              <a:buFont typeface="Arial" panose="020B0604020202020204" pitchFamily="34" charset="0"/>
              <a:buChar char="•"/>
            </a:pPr>
            <a:r>
              <a:rPr lang="en-US" sz="3600" dirty="0"/>
              <a:t>Trust is based in part on faith</a:t>
            </a:r>
          </a:p>
          <a:p>
            <a:pPr>
              <a:buFont typeface="Arial" panose="020B0604020202020204" pitchFamily="34" charset="0"/>
              <a:buChar char="•"/>
            </a:pPr>
            <a:r>
              <a:rPr lang="en-US" sz="3600" dirty="0"/>
              <a:t>Trust assumes that “they” will behave in a manner consistent with “our” interests</a:t>
            </a:r>
          </a:p>
          <a:p>
            <a:endParaRPr lang="en-US" dirty="0"/>
          </a:p>
        </p:txBody>
      </p:sp>
      <p:sp>
        <p:nvSpPr>
          <p:cNvPr id="3" name="Footer Placeholder 2">
            <a:extLst>
              <a:ext uri="{FF2B5EF4-FFF2-40B4-BE49-F238E27FC236}">
                <a16:creationId xmlns:a16="http://schemas.microsoft.com/office/drawing/2014/main" id="{F69694F3-EF99-BF44-B749-D05639851843}"/>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8509565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The Basics of Trust</a:t>
            </a:r>
          </a:p>
        </p:txBody>
      </p:sp>
      <p:sp>
        <p:nvSpPr>
          <p:cNvPr id="6" name="Content Placeholder 5"/>
          <p:cNvSpPr>
            <a:spLocks noGrp="1"/>
          </p:cNvSpPr>
          <p:nvPr>
            <p:ph idx="1"/>
          </p:nvPr>
        </p:nvSpPr>
        <p:spPr>
          <a:xfrm>
            <a:off x="457200" y="1417638"/>
            <a:ext cx="8229600" cy="4979610"/>
          </a:xfrm>
        </p:spPr>
        <p:txBody>
          <a:bodyPr>
            <a:normAutofit fontScale="25000" lnSpcReduction="20000"/>
          </a:bodyPr>
          <a:lstStyle/>
          <a:p>
            <a:pPr marL="0" indent="0" algn="ctr">
              <a:buNone/>
            </a:pPr>
            <a:r>
              <a:rPr lang="en-US" sz="11200" dirty="0"/>
              <a:t>Trust is founded on a few basic imperatives</a:t>
            </a:r>
          </a:p>
          <a:p>
            <a:pPr marL="0" indent="0" algn="ctr">
              <a:buNone/>
            </a:pPr>
            <a:r>
              <a:rPr lang="en-US" sz="11200" dirty="0"/>
              <a:t>(cores of credibility)</a:t>
            </a:r>
            <a:br>
              <a:rPr lang="en-US" sz="9600" dirty="0"/>
            </a:br>
            <a:endParaRPr lang="en-US" sz="9600" dirty="0"/>
          </a:p>
          <a:p>
            <a:pPr marL="1005840" lvl="1" indent="-457200">
              <a:buClr>
                <a:schemeClr val="accent1"/>
              </a:buClr>
            </a:pPr>
            <a:r>
              <a:rPr lang="en-US" sz="9200" dirty="0"/>
              <a:t>Competence: performance in fulfilling obligations and commitments (capabilities and results)</a:t>
            </a:r>
            <a:br>
              <a:rPr lang="en-US" sz="9200" dirty="0"/>
            </a:br>
            <a:endParaRPr lang="en-US" sz="9200" dirty="0"/>
          </a:p>
          <a:p>
            <a:pPr marL="1005840" lvl="1" indent="-457200">
              <a:buClr>
                <a:schemeClr val="accent1"/>
              </a:buClr>
            </a:pPr>
            <a:r>
              <a:rPr lang="en-US" sz="9200" dirty="0"/>
              <a:t>Character: honesty in words and consistency in action (integrity)</a:t>
            </a:r>
            <a:br>
              <a:rPr lang="en-US" sz="9200" dirty="0"/>
            </a:br>
            <a:endParaRPr lang="en-US" sz="9200" dirty="0"/>
          </a:p>
          <a:p>
            <a:pPr marL="1005840" lvl="1" indent="-457200">
              <a:buClr>
                <a:schemeClr val="accent1"/>
              </a:buClr>
            </a:pPr>
            <a:r>
              <a:rPr lang="en-US" sz="9200" dirty="0"/>
              <a:t>Concern: degree to which others support our well-being as measured by their degree of responsiveness in the face of potentially conflicting pressures (intent)</a:t>
            </a:r>
          </a:p>
          <a:p>
            <a:pPr marL="0" indent="0">
              <a:buNone/>
            </a:pPr>
            <a:endParaRPr lang="en-US" sz="2400" dirty="0"/>
          </a:p>
        </p:txBody>
      </p:sp>
      <p:sp>
        <p:nvSpPr>
          <p:cNvPr id="2" name="Footer Placeholder 1">
            <a:extLst>
              <a:ext uri="{FF2B5EF4-FFF2-40B4-BE49-F238E27FC236}">
                <a16:creationId xmlns:a16="http://schemas.microsoft.com/office/drawing/2014/main" id="{D92BAC77-13A2-A44A-A338-3552477EB9AE}"/>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5653948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OnlineSessionBody.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extBox 4"/>
          <p:cNvSpPr txBox="1"/>
          <p:nvPr/>
        </p:nvSpPr>
        <p:spPr>
          <a:xfrm>
            <a:off x="668017" y="882363"/>
            <a:ext cx="6655430" cy="4585871"/>
          </a:xfrm>
          <a:prstGeom prst="rect">
            <a:avLst/>
          </a:prstGeom>
          <a:noFill/>
        </p:spPr>
        <p:txBody>
          <a:bodyPr wrap="square" rtlCol="0">
            <a:spAutoFit/>
          </a:bodyPr>
          <a:lstStyle/>
          <a:p>
            <a:r>
              <a:rPr lang="en-US" sz="2400" b="1" dirty="0">
                <a:solidFill>
                  <a:srgbClr val="9C381A"/>
                </a:solidFill>
                <a:latin typeface="Arial"/>
                <a:cs typeface="Arial"/>
              </a:rPr>
              <a:t>Course Structure &amp; Curriculum</a:t>
            </a:r>
          </a:p>
          <a:p>
            <a:r>
              <a:rPr lang="en-US" i="1" dirty="0">
                <a:solidFill>
                  <a:srgbClr val="404040"/>
                </a:solidFill>
                <a:latin typeface="Arial"/>
                <a:cs typeface="Arial"/>
              </a:rPr>
              <a:t>Four Semesters, 15 Months</a:t>
            </a:r>
          </a:p>
          <a:p>
            <a:endParaRPr lang="en-US" dirty="0">
              <a:solidFill>
                <a:srgbClr val="AE4003"/>
              </a:solidFill>
              <a:latin typeface="Arial"/>
              <a:cs typeface="Arial"/>
            </a:endParaRPr>
          </a:p>
          <a:p>
            <a:pPr lvl="1"/>
            <a:r>
              <a:rPr lang="en-US" b="1" dirty="0">
                <a:solidFill>
                  <a:srgbClr val="BA4405"/>
                </a:solidFill>
                <a:latin typeface="Arial"/>
                <a:cs typeface="Arial"/>
              </a:rPr>
              <a:t>• </a:t>
            </a:r>
            <a:r>
              <a:rPr lang="en-US" b="1" dirty="0">
                <a:solidFill>
                  <a:srgbClr val="A23A1B"/>
                </a:solidFill>
                <a:latin typeface="Arial"/>
                <a:cs typeface="Arial"/>
              </a:rPr>
              <a:t>Fall 2018</a:t>
            </a:r>
          </a:p>
          <a:p>
            <a:pPr marL="1200150" lvl="2" indent="-285750">
              <a:buFont typeface="Courier New"/>
              <a:buChar char="o"/>
            </a:pPr>
            <a:r>
              <a:rPr lang="en-US" sz="1600" dirty="0">
                <a:solidFill>
                  <a:srgbClr val="404040"/>
                </a:solidFill>
                <a:latin typeface="Arial"/>
                <a:cs typeface="Arial"/>
              </a:rPr>
              <a:t>4 Classes, including Intensive Week (early August)</a:t>
            </a:r>
            <a:br>
              <a:rPr lang="en-US" sz="1600" dirty="0">
                <a:solidFill>
                  <a:srgbClr val="404040"/>
                </a:solidFill>
                <a:latin typeface="Arial"/>
                <a:cs typeface="Arial"/>
              </a:rPr>
            </a:br>
            <a:endParaRPr lang="en-US" sz="1600" dirty="0">
              <a:solidFill>
                <a:srgbClr val="404040"/>
              </a:solidFill>
              <a:latin typeface="Arial"/>
              <a:cs typeface="Arial"/>
            </a:endParaRPr>
          </a:p>
          <a:p>
            <a:pPr lvl="1"/>
            <a:r>
              <a:rPr lang="en-US" b="1" dirty="0">
                <a:solidFill>
                  <a:srgbClr val="BA4405"/>
                </a:solidFill>
                <a:latin typeface="Arial"/>
                <a:cs typeface="Arial"/>
              </a:rPr>
              <a:t>• </a:t>
            </a:r>
            <a:r>
              <a:rPr lang="en-US" b="1" dirty="0">
                <a:solidFill>
                  <a:srgbClr val="A23A1B"/>
                </a:solidFill>
                <a:latin typeface="Arial"/>
                <a:cs typeface="Arial"/>
              </a:rPr>
              <a:t>Spring 2019</a:t>
            </a:r>
          </a:p>
          <a:p>
            <a:pPr marL="1200150" lvl="2" indent="-285750">
              <a:buFont typeface="Courier New"/>
              <a:buChar char="o"/>
            </a:pPr>
            <a:r>
              <a:rPr lang="en-US" sz="1600" dirty="0">
                <a:solidFill>
                  <a:srgbClr val="404040"/>
                </a:solidFill>
                <a:latin typeface="Arial"/>
                <a:cs typeface="Arial"/>
              </a:rPr>
              <a:t>4 Classes, including Intensive Week (early January)</a:t>
            </a:r>
            <a:br>
              <a:rPr lang="en-US" sz="1600" dirty="0">
                <a:solidFill>
                  <a:srgbClr val="404040"/>
                </a:solidFill>
                <a:latin typeface="Arial"/>
                <a:cs typeface="Arial"/>
              </a:rPr>
            </a:br>
            <a:endParaRPr lang="en-US" sz="1600" dirty="0">
              <a:solidFill>
                <a:srgbClr val="404040"/>
              </a:solidFill>
              <a:latin typeface="Arial"/>
              <a:cs typeface="Arial"/>
            </a:endParaRPr>
          </a:p>
          <a:p>
            <a:pPr lvl="1"/>
            <a:r>
              <a:rPr lang="en-US" b="1" dirty="0">
                <a:solidFill>
                  <a:srgbClr val="BA4405"/>
                </a:solidFill>
                <a:latin typeface="Arial"/>
                <a:cs typeface="Arial"/>
              </a:rPr>
              <a:t>• </a:t>
            </a:r>
            <a:r>
              <a:rPr lang="en-US" b="1" dirty="0">
                <a:solidFill>
                  <a:srgbClr val="A23A1B"/>
                </a:solidFill>
                <a:latin typeface="Arial"/>
                <a:cs typeface="Arial"/>
              </a:rPr>
              <a:t>Summer 2019</a:t>
            </a:r>
          </a:p>
          <a:p>
            <a:pPr marL="1200150" lvl="2" indent="-285750">
              <a:buFont typeface="Courier New"/>
              <a:buChar char="o"/>
            </a:pPr>
            <a:r>
              <a:rPr lang="en-US" sz="1600" dirty="0">
                <a:solidFill>
                  <a:srgbClr val="404040"/>
                </a:solidFill>
                <a:latin typeface="Arial"/>
                <a:cs typeface="Arial"/>
              </a:rPr>
              <a:t>3 Classes, including Intensive Week (late May/early June)</a:t>
            </a:r>
            <a:br>
              <a:rPr lang="en-US" sz="1600" dirty="0">
                <a:solidFill>
                  <a:srgbClr val="404040"/>
                </a:solidFill>
                <a:latin typeface="Arial"/>
                <a:cs typeface="Arial"/>
              </a:rPr>
            </a:br>
            <a:endParaRPr lang="en-US" sz="1600" dirty="0">
              <a:solidFill>
                <a:srgbClr val="404040"/>
              </a:solidFill>
              <a:latin typeface="Arial"/>
              <a:cs typeface="Arial"/>
            </a:endParaRPr>
          </a:p>
          <a:p>
            <a:pPr lvl="1"/>
            <a:r>
              <a:rPr lang="en-US" b="1" dirty="0">
                <a:solidFill>
                  <a:srgbClr val="BA4405"/>
                </a:solidFill>
                <a:latin typeface="Arial"/>
                <a:cs typeface="Arial"/>
              </a:rPr>
              <a:t>• </a:t>
            </a:r>
            <a:r>
              <a:rPr lang="en-US" b="1" dirty="0">
                <a:solidFill>
                  <a:srgbClr val="A23A1B"/>
                </a:solidFill>
                <a:latin typeface="Arial"/>
                <a:cs typeface="Arial"/>
              </a:rPr>
              <a:t>Fall 2019</a:t>
            </a:r>
          </a:p>
          <a:p>
            <a:pPr marL="1200150" lvl="2" indent="-285750">
              <a:buFont typeface="Courier New"/>
              <a:buChar char="o"/>
            </a:pPr>
            <a:r>
              <a:rPr lang="en-US" sz="1600" dirty="0">
                <a:solidFill>
                  <a:srgbClr val="404040"/>
                </a:solidFill>
                <a:latin typeface="Arial"/>
                <a:cs typeface="Arial"/>
              </a:rPr>
              <a:t>No Formal Classes, No Intensive Week</a:t>
            </a:r>
          </a:p>
          <a:p>
            <a:pPr marL="1200150" lvl="2" indent="-285750">
              <a:buFont typeface="Courier New"/>
              <a:buChar char="o"/>
            </a:pPr>
            <a:r>
              <a:rPr lang="en-US" sz="1600" dirty="0">
                <a:solidFill>
                  <a:srgbClr val="404040"/>
                </a:solidFill>
                <a:latin typeface="Arial"/>
                <a:cs typeface="Arial"/>
              </a:rPr>
              <a:t>Capstone Completion Period</a:t>
            </a:r>
          </a:p>
          <a:p>
            <a:pPr marL="1200150" lvl="2" indent="-285750">
              <a:buFont typeface="Courier New"/>
              <a:buChar char="o"/>
            </a:pPr>
            <a:r>
              <a:rPr lang="en-US" sz="1600" dirty="0">
                <a:solidFill>
                  <a:srgbClr val="404040"/>
                </a:solidFill>
                <a:latin typeface="Arial"/>
                <a:cs typeface="Arial"/>
              </a:rPr>
              <a:t>Graduation Weekend (Wednesday to Saturday, early December)</a:t>
            </a: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itle 2"/>
          <p:cNvSpPr>
            <a:spLocks noGrp="1"/>
          </p:cNvSpPr>
          <p:nvPr>
            <p:ph type="title"/>
          </p:nvPr>
        </p:nvSpPr>
        <p:spPr/>
        <p:txBody>
          <a:bodyPr/>
          <a:lstStyle/>
          <a:p>
            <a:r>
              <a:rPr lang="en-US" b="1" u="sng" dirty="0"/>
              <a:t>A Framework for Leadership</a:t>
            </a:r>
          </a:p>
        </p:txBody>
      </p:sp>
      <p:sp>
        <p:nvSpPr>
          <p:cNvPr id="7" name="Content Placeholder 6"/>
          <p:cNvSpPr>
            <a:spLocks noGrp="1"/>
          </p:cNvSpPr>
          <p:nvPr>
            <p:ph idx="1"/>
          </p:nvPr>
        </p:nvSpPr>
        <p:spPr/>
        <p:txBody>
          <a:bodyPr/>
          <a:lstStyle/>
          <a:p>
            <a:pPr marL="0" indent="0">
              <a:buNone/>
            </a:pPr>
            <a:r>
              <a:rPr lang="en-US" dirty="0"/>
              <a:t>“The larger topic of which leadership is a subtopic is the accomplishment of group purpose.”</a:t>
            </a:r>
          </a:p>
          <a:p>
            <a:pPr marL="0" indent="0" algn="ctr">
              <a:buNone/>
            </a:pPr>
            <a:endParaRPr lang="en-US" dirty="0"/>
          </a:p>
          <a:p>
            <a:pPr>
              <a:buFont typeface="Lucida Grande"/>
              <a:buChar char="-"/>
            </a:pPr>
            <a:r>
              <a:rPr lang="en-US" dirty="0"/>
              <a:t>Who is your group?</a:t>
            </a:r>
          </a:p>
          <a:p>
            <a:pPr>
              <a:buFont typeface="Lucida Grande"/>
              <a:buChar char="-"/>
            </a:pPr>
            <a:endParaRPr lang="en-US" dirty="0"/>
          </a:p>
          <a:p>
            <a:pPr>
              <a:buFont typeface="Lucida Grande"/>
              <a:buChar char="-"/>
            </a:pPr>
            <a:r>
              <a:rPr lang="en-US" dirty="0"/>
              <a:t>What is your group’s purpose?</a:t>
            </a:r>
          </a:p>
          <a:p>
            <a:endParaRPr lang="en-US" dirty="0"/>
          </a:p>
          <a:p>
            <a:endParaRPr lang="en-US" dirty="0"/>
          </a:p>
          <a:p>
            <a:endParaRPr lang="en-US" dirty="0"/>
          </a:p>
          <a:p>
            <a:endParaRPr lang="en-US" dirty="0"/>
          </a:p>
        </p:txBody>
      </p:sp>
      <p:sp>
        <p:nvSpPr>
          <p:cNvPr id="6" name="Footer Placeholder 5">
            <a:extLst>
              <a:ext uri="{FF2B5EF4-FFF2-40B4-BE49-F238E27FC236}">
                <a16:creationId xmlns:a16="http://schemas.microsoft.com/office/drawing/2014/main" id="{F490C31C-3CFE-6749-950C-A66B9F9BE064}"/>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17544999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Self Assessment</a:t>
            </a:r>
          </a:p>
        </p:txBody>
      </p:sp>
      <p:sp>
        <p:nvSpPr>
          <p:cNvPr id="6" name="Content Placeholder 5"/>
          <p:cNvSpPr>
            <a:spLocks noGrp="1"/>
          </p:cNvSpPr>
          <p:nvPr>
            <p:ph idx="1"/>
          </p:nvPr>
        </p:nvSpPr>
        <p:spPr>
          <a:xfrm>
            <a:off x="457200" y="1417638"/>
            <a:ext cx="8229600" cy="4979610"/>
          </a:xfrm>
        </p:spPr>
        <p:txBody>
          <a:bodyPr>
            <a:normAutofit fontScale="70000" lnSpcReduction="20000"/>
          </a:bodyPr>
          <a:lstStyle/>
          <a:p>
            <a:r>
              <a:rPr lang="en-US" sz="3300" dirty="0"/>
              <a:t>Identify your strengths and opportunities for improvement from Covey’s 13 Trust behaviors</a:t>
            </a:r>
          </a:p>
          <a:p>
            <a:endParaRPr lang="en-US" sz="3300" dirty="0"/>
          </a:p>
          <a:p>
            <a:pPr marL="1005840" lvl="1" indent="-457200">
              <a:buClr>
                <a:schemeClr val="accent1"/>
              </a:buClr>
            </a:pPr>
            <a:r>
              <a:rPr lang="en-US" sz="2900" dirty="0"/>
              <a:t>Talk straight (Character)</a:t>
            </a:r>
          </a:p>
          <a:p>
            <a:pPr marL="1005840" lvl="1" indent="-457200">
              <a:buClr>
                <a:schemeClr val="accent1"/>
              </a:buClr>
            </a:pPr>
            <a:r>
              <a:rPr lang="en-US" sz="2900" dirty="0"/>
              <a:t>Demonstrate respect (Concern)</a:t>
            </a:r>
          </a:p>
          <a:p>
            <a:pPr marL="1005840" lvl="1" indent="-457200">
              <a:buClr>
                <a:schemeClr val="accent1"/>
              </a:buClr>
            </a:pPr>
            <a:r>
              <a:rPr lang="en-US" sz="2900" dirty="0"/>
              <a:t>Create transparency (Character)</a:t>
            </a:r>
          </a:p>
          <a:p>
            <a:pPr marL="1005840" lvl="1" indent="-457200">
              <a:buClr>
                <a:schemeClr val="accent1"/>
              </a:buClr>
            </a:pPr>
            <a:r>
              <a:rPr lang="en-US" sz="2900" dirty="0"/>
              <a:t>Right wrongs (Competence)</a:t>
            </a:r>
          </a:p>
          <a:p>
            <a:pPr marL="1005840" lvl="1" indent="-457200">
              <a:buClr>
                <a:schemeClr val="accent1"/>
              </a:buClr>
            </a:pPr>
            <a:r>
              <a:rPr lang="en-US" sz="2900" dirty="0"/>
              <a:t>Show loyalty (Concern)</a:t>
            </a:r>
          </a:p>
          <a:p>
            <a:pPr marL="1005840" lvl="1" indent="-457200">
              <a:buClr>
                <a:schemeClr val="accent1"/>
              </a:buClr>
            </a:pPr>
            <a:r>
              <a:rPr lang="en-US" sz="2900" dirty="0"/>
              <a:t>Deliver results (Competence)</a:t>
            </a:r>
          </a:p>
          <a:p>
            <a:pPr marL="1005840" lvl="1" indent="-457200">
              <a:buClr>
                <a:schemeClr val="accent1"/>
              </a:buClr>
            </a:pPr>
            <a:r>
              <a:rPr lang="en-US" sz="2900" dirty="0"/>
              <a:t>Get better (All)</a:t>
            </a:r>
          </a:p>
          <a:p>
            <a:pPr marL="1005840" lvl="1" indent="-457200">
              <a:buClr>
                <a:schemeClr val="accent1"/>
              </a:buClr>
            </a:pPr>
            <a:r>
              <a:rPr lang="en-US" sz="2900" dirty="0"/>
              <a:t>Confront reality (Competence)</a:t>
            </a:r>
          </a:p>
          <a:p>
            <a:pPr marL="1005840" lvl="1" indent="-457200">
              <a:buClr>
                <a:schemeClr val="accent1"/>
              </a:buClr>
            </a:pPr>
            <a:r>
              <a:rPr lang="en-US" sz="2900" dirty="0"/>
              <a:t>Clarify expectations (Competence)</a:t>
            </a:r>
          </a:p>
          <a:p>
            <a:pPr marL="1005840" lvl="1" indent="-457200">
              <a:buClr>
                <a:schemeClr val="accent1"/>
              </a:buClr>
            </a:pPr>
            <a:r>
              <a:rPr lang="en-US" sz="2900" dirty="0"/>
              <a:t>Practice accountability (Character)</a:t>
            </a:r>
          </a:p>
          <a:p>
            <a:pPr marL="1005840" lvl="1" indent="-457200">
              <a:buClr>
                <a:schemeClr val="accent1"/>
              </a:buClr>
            </a:pPr>
            <a:r>
              <a:rPr lang="en-US" sz="2900" dirty="0"/>
              <a:t>Listen first (Concern)</a:t>
            </a:r>
          </a:p>
          <a:p>
            <a:pPr marL="1005840" lvl="1" indent="-457200">
              <a:buClr>
                <a:schemeClr val="accent1"/>
              </a:buClr>
            </a:pPr>
            <a:r>
              <a:rPr lang="en-US" sz="2900" dirty="0"/>
              <a:t>Keep commitments (Competence)</a:t>
            </a:r>
          </a:p>
          <a:p>
            <a:pPr marL="1005840" lvl="1" indent="-457200">
              <a:buClr>
                <a:schemeClr val="accent1"/>
              </a:buClr>
            </a:pPr>
            <a:r>
              <a:rPr lang="en-US" sz="2900" dirty="0"/>
              <a:t>Extend trust (Character)</a:t>
            </a:r>
          </a:p>
          <a:p>
            <a:pPr marL="0" indent="0">
              <a:buNone/>
            </a:pPr>
            <a:endParaRPr lang="en-US" sz="2400" dirty="0"/>
          </a:p>
        </p:txBody>
      </p:sp>
      <p:sp>
        <p:nvSpPr>
          <p:cNvPr id="2" name="Footer Placeholder 1">
            <a:extLst>
              <a:ext uri="{FF2B5EF4-FFF2-40B4-BE49-F238E27FC236}">
                <a16:creationId xmlns:a16="http://schemas.microsoft.com/office/drawing/2014/main" id="{22A9EB7E-8DC7-AA45-9081-9E578C675D10}"/>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2707783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Trust in the Context of Teamwork</a:t>
            </a:r>
          </a:p>
        </p:txBody>
      </p:sp>
      <p:sp>
        <p:nvSpPr>
          <p:cNvPr id="6" name="Content Placeholder 5"/>
          <p:cNvSpPr>
            <a:spLocks noGrp="1"/>
          </p:cNvSpPr>
          <p:nvPr>
            <p:ph idx="1"/>
          </p:nvPr>
        </p:nvSpPr>
        <p:spPr>
          <a:xfrm>
            <a:off x="457200" y="1417638"/>
            <a:ext cx="8229600" cy="4979610"/>
          </a:xfrm>
        </p:spPr>
        <p:txBody>
          <a:bodyPr>
            <a:normAutofit fontScale="85000" lnSpcReduction="20000"/>
          </a:bodyPr>
          <a:lstStyle/>
          <a:p>
            <a:pPr marL="457200" indent="-457200">
              <a:buFont typeface="Arial" panose="020B0604020202020204" pitchFamily="34" charset="0"/>
              <a:buChar char="•"/>
            </a:pPr>
            <a:r>
              <a:rPr lang="en-US" sz="3600" dirty="0"/>
              <a:t>Trust that each member is accepted by others on the team</a:t>
            </a:r>
          </a:p>
          <a:p>
            <a:pPr marL="457200" indent="-457200">
              <a:buFont typeface="Arial" panose="020B0604020202020204" pitchFamily="34" charset="0"/>
              <a:buChar char="•"/>
            </a:pPr>
            <a:r>
              <a:rPr lang="en-US" sz="3600" dirty="0"/>
              <a:t>Trust that work and credit for results is shared appropriately</a:t>
            </a:r>
          </a:p>
          <a:p>
            <a:pPr marL="457200" indent="-457200">
              <a:buFont typeface="Arial" panose="020B0604020202020204" pitchFamily="34" charset="0"/>
              <a:buChar char="•"/>
            </a:pPr>
            <a:r>
              <a:rPr lang="en-US" sz="3600" dirty="0"/>
              <a:t>Trust that the commitment to do well is shared </a:t>
            </a:r>
            <a:r>
              <a:rPr lang="en-US" sz="3600" dirty="0">
                <a:solidFill>
                  <a:srgbClr val="A53A1B"/>
                </a:solidFill>
              </a:rPr>
              <a:t>and demonstrated</a:t>
            </a:r>
          </a:p>
          <a:p>
            <a:pPr marL="457200" indent="-457200">
              <a:buFont typeface="Arial" panose="020B0604020202020204" pitchFamily="34" charset="0"/>
              <a:buChar char="•"/>
            </a:pPr>
            <a:r>
              <a:rPr lang="en-US" sz="3600" dirty="0">
                <a:solidFill>
                  <a:srgbClr val="A53A1B"/>
                </a:solidFill>
              </a:rPr>
              <a:t>Trust that individual opinions and </a:t>
            </a:r>
            <a:r>
              <a:rPr lang="en-US" sz="3600" dirty="0"/>
              <a:t>contributions are heard and valued</a:t>
            </a:r>
          </a:p>
          <a:p>
            <a:pPr marL="457200" indent="-457200">
              <a:buFont typeface="Arial" panose="020B0604020202020204" pitchFamily="34" charset="0"/>
              <a:buChar char="•"/>
            </a:pPr>
            <a:r>
              <a:rPr lang="en-US" sz="3600" dirty="0"/>
              <a:t>Trust that team members help one another </a:t>
            </a:r>
            <a:br>
              <a:rPr lang="en-US" sz="3600" dirty="0"/>
            </a:br>
            <a:endParaRPr lang="en-US" sz="3600" dirty="0"/>
          </a:p>
          <a:p>
            <a:pPr marL="0" indent="0">
              <a:buNone/>
            </a:pPr>
            <a:r>
              <a:rPr lang="en-US" sz="3600" i="1" dirty="0"/>
              <a:t>How strong is trust on your team?</a:t>
            </a:r>
          </a:p>
          <a:p>
            <a:pPr marL="0" indent="0">
              <a:buNone/>
            </a:pPr>
            <a:endParaRPr lang="en-US" sz="2400" dirty="0"/>
          </a:p>
        </p:txBody>
      </p:sp>
      <p:sp>
        <p:nvSpPr>
          <p:cNvPr id="2" name="Footer Placeholder 1">
            <a:extLst>
              <a:ext uri="{FF2B5EF4-FFF2-40B4-BE49-F238E27FC236}">
                <a16:creationId xmlns:a16="http://schemas.microsoft.com/office/drawing/2014/main" id="{C8A88A5B-CD8A-384C-B852-FA51F566DC39}"/>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12967442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Facts About Trust</a:t>
            </a:r>
          </a:p>
        </p:txBody>
      </p:sp>
      <p:sp>
        <p:nvSpPr>
          <p:cNvPr id="6" name="Content Placeholder 5"/>
          <p:cNvSpPr>
            <a:spLocks noGrp="1"/>
          </p:cNvSpPr>
          <p:nvPr>
            <p:ph idx="1"/>
          </p:nvPr>
        </p:nvSpPr>
        <p:spPr>
          <a:xfrm>
            <a:off x="457200" y="1417637"/>
            <a:ext cx="8229600" cy="4557411"/>
          </a:xfrm>
        </p:spPr>
        <p:txBody>
          <a:bodyPr>
            <a:normAutofit fontScale="85000" lnSpcReduction="10000"/>
          </a:bodyPr>
          <a:lstStyle/>
          <a:p>
            <a:pPr marL="0" indent="0">
              <a:buNone/>
            </a:pPr>
            <a:r>
              <a:rPr lang="en-US" dirty="0"/>
              <a:t>Trust can be extended, tempered, withheld, withdrawn</a:t>
            </a:r>
          </a:p>
          <a:p>
            <a:pPr marL="457200" indent="-457200">
              <a:buFont typeface="Arial" panose="020B0604020202020204" pitchFamily="34" charset="0"/>
              <a:buChar char="•"/>
            </a:pPr>
            <a:r>
              <a:rPr lang="en-US" dirty="0"/>
              <a:t>Malevolence, incompetence, and inconsistency undermine trust</a:t>
            </a:r>
          </a:p>
          <a:p>
            <a:pPr marL="457200" indent="-457200">
              <a:buFont typeface="Arial" panose="020B0604020202020204" pitchFamily="34" charset="0"/>
              <a:buChar char="•"/>
            </a:pPr>
            <a:r>
              <a:rPr lang="en-US" dirty="0"/>
              <a:t>Trust becomes an issue when others have significant influence over things that are important to us</a:t>
            </a:r>
          </a:p>
          <a:p>
            <a:pPr marL="457200" indent="-457200">
              <a:buFont typeface="Arial" panose="020B0604020202020204" pitchFamily="34" charset="0"/>
              <a:buChar char="•"/>
            </a:pPr>
            <a:r>
              <a:rPr lang="en-US" dirty="0"/>
              <a:t>Without risk, there is no need for trust</a:t>
            </a:r>
          </a:p>
          <a:p>
            <a:pPr marL="457200" indent="-457200">
              <a:buFont typeface="Arial" panose="020B0604020202020204" pitchFamily="34" charset="0"/>
              <a:buChar char="•"/>
            </a:pPr>
            <a:r>
              <a:rPr lang="en-US" dirty="0"/>
              <a:t>The paradox of trust is that it cannot grow without taking risks that may result in distrust</a:t>
            </a:r>
          </a:p>
          <a:p>
            <a:pPr marL="457200" indent="-457200">
              <a:buFont typeface="Arial" panose="020B0604020202020204" pitchFamily="34" charset="0"/>
              <a:buChar char="•"/>
            </a:pPr>
            <a:r>
              <a:rPr lang="en-US" dirty="0"/>
              <a:t>Trust increases vulnerability; distrust decreases vulnerability</a:t>
            </a:r>
          </a:p>
          <a:p>
            <a:pPr marL="0" indent="0">
              <a:buNone/>
            </a:pPr>
            <a:endParaRPr lang="en-US" sz="2400" dirty="0"/>
          </a:p>
        </p:txBody>
      </p:sp>
      <p:sp>
        <p:nvSpPr>
          <p:cNvPr id="2" name="TextBox 1"/>
          <p:cNvSpPr txBox="1"/>
          <p:nvPr/>
        </p:nvSpPr>
        <p:spPr>
          <a:xfrm>
            <a:off x="457200" y="5467047"/>
            <a:ext cx="7102324" cy="1200329"/>
          </a:xfrm>
          <a:prstGeom prst="rect">
            <a:avLst/>
          </a:prstGeom>
          <a:noFill/>
        </p:spPr>
        <p:txBody>
          <a:bodyPr wrap="square" rtlCol="0">
            <a:spAutoFit/>
          </a:bodyPr>
          <a:lstStyle/>
          <a:p>
            <a:pPr marL="457200" indent="-457200">
              <a:buFont typeface="Arial"/>
              <a:buChar char="•"/>
            </a:pPr>
            <a:r>
              <a:rPr lang="en-US" sz="2700" dirty="0"/>
              <a:t>Trust is far easier, less demanding, and offers more possibilities than chronic suspicion </a:t>
            </a:r>
          </a:p>
          <a:p>
            <a:endParaRPr lang="en-US" dirty="0"/>
          </a:p>
        </p:txBody>
      </p:sp>
      <p:sp>
        <p:nvSpPr>
          <p:cNvPr id="3" name="Footer Placeholder 2">
            <a:extLst>
              <a:ext uri="{FF2B5EF4-FFF2-40B4-BE49-F238E27FC236}">
                <a16:creationId xmlns:a16="http://schemas.microsoft.com/office/drawing/2014/main" id="{7A313ECB-35CD-644F-86C9-63D29C51BEA1}"/>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5026313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The Utility of Trust at Work</a:t>
            </a:r>
          </a:p>
        </p:txBody>
      </p:sp>
      <p:sp>
        <p:nvSpPr>
          <p:cNvPr id="6" name="Content Placeholder 5"/>
          <p:cNvSpPr>
            <a:spLocks noGrp="1"/>
          </p:cNvSpPr>
          <p:nvPr>
            <p:ph idx="1"/>
          </p:nvPr>
        </p:nvSpPr>
        <p:spPr>
          <a:xfrm>
            <a:off x="457200" y="1417638"/>
            <a:ext cx="8229600" cy="4979610"/>
          </a:xfrm>
        </p:spPr>
        <p:txBody>
          <a:bodyPr>
            <a:normAutofit/>
          </a:bodyPr>
          <a:lstStyle/>
          <a:p>
            <a:r>
              <a:rPr lang="en-US" sz="2400" dirty="0"/>
              <a:t>Trust is the foundation upon which high performance teams and organizations are built:</a:t>
            </a:r>
            <a:br>
              <a:rPr lang="en-US" sz="2400" dirty="0"/>
            </a:br>
            <a:endParaRPr lang="en-US" sz="2400" dirty="0"/>
          </a:p>
          <a:p>
            <a:pPr marL="891540" lvl="1" indent="-342900">
              <a:buClr>
                <a:schemeClr val="accent1"/>
              </a:buClr>
            </a:pPr>
            <a:r>
              <a:rPr lang="en-US" dirty="0"/>
              <a:t>Individual Credibility </a:t>
            </a:r>
          </a:p>
          <a:p>
            <a:pPr marL="891540" lvl="1" indent="-342900">
              <a:buClr>
                <a:schemeClr val="accent1"/>
              </a:buClr>
            </a:pPr>
            <a:r>
              <a:rPr lang="en-US" dirty="0"/>
              <a:t>1:1 Partnerships </a:t>
            </a:r>
          </a:p>
          <a:p>
            <a:pPr marL="891540" lvl="1" indent="-342900">
              <a:buClr>
                <a:schemeClr val="accent1"/>
              </a:buClr>
            </a:pPr>
            <a:r>
              <a:rPr lang="en-US" dirty="0"/>
              <a:t>Team Collaboration</a:t>
            </a:r>
          </a:p>
          <a:p>
            <a:pPr marL="891540" lvl="1" indent="-342900">
              <a:buClr>
                <a:schemeClr val="accent1"/>
              </a:buClr>
            </a:pPr>
            <a:r>
              <a:rPr lang="en-US" dirty="0"/>
              <a:t>Team Performance</a:t>
            </a:r>
          </a:p>
          <a:p>
            <a:pPr marL="0" indent="0">
              <a:buNone/>
            </a:pPr>
            <a:endParaRPr lang="en-US" sz="2400" dirty="0"/>
          </a:p>
        </p:txBody>
      </p:sp>
      <p:sp>
        <p:nvSpPr>
          <p:cNvPr id="2" name="Footer Placeholder 1">
            <a:extLst>
              <a:ext uri="{FF2B5EF4-FFF2-40B4-BE49-F238E27FC236}">
                <a16:creationId xmlns:a16="http://schemas.microsoft.com/office/drawing/2014/main" id="{E8A84116-9F5D-E64A-A75E-CBE500B02216}"/>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8197108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Building Trust</a:t>
            </a:r>
          </a:p>
        </p:txBody>
      </p:sp>
      <p:sp>
        <p:nvSpPr>
          <p:cNvPr id="6" name="Content Placeholder 5"/>
          <p:cNvSpPr>
            <a:spLocks noGrp="1"/>
          </p:cNvSpPr>
          <p:nvPr>
            <p:ph idx="1"/>
          </p:nvPr>
        </p:nvSpPr>
        <p:spPr>
          <a:xfrm>
            <a:off x="457200" y="1417638"/>
            <a:ext cx="8229600" cy="2428648"/>
          </a:xfrm>
        </p:spPr>
        <p:txBody>
          <a:bodyPr>
            <a:normAutofit/>
          </a:bodyPr>
          <a:lstStyle/>
          <a:p>
            <a:pPr>
              <a:buFont typeface="Arial" panose="020B0604020202020204" pitchFamily="34" charset="0"/>
              <a:buChar char="•"/>
            </a:pPr>
            <a:r>
              <a:rPr lang="en-US" sz="2400" dirty="0"/>
              <a:t>Trust is enabled by intimate familiarity</a:t>
            </a:r>
            <a:br>
              <a:rPr lang="en-US" sz="2400" dirty="0"/>
            </a:br>
            <a:endParaRPr lang="en-US" sz="2400" dirty="0"/>
          </a:p>
          <a:p>
            <a:pPr>
              <a:buFont typeface="Arial" panose="020B0604020202020204" pitchFamily="34" charset="0"/>
              <a:buChar char="•"/>
            </a:pPr>
            <a:r>
              <a:rPr lang="en-US" sz="2400" dirty="0"/>
              <a:t>The best way to build trust is to be trusting</a:t>
            </a:r>
          </a:p>
        </p:txBody>
      </p:sp>
      <p:sp>
        <p:nvSpPr>
          <p:cNvPr id="7" name="Rectangle 6">
            <a:extLst>
              <a:ext uri="{FF2B5EF4-FFF2-40B4-BE49-F238E27FC236}">
                <a16:creationId xmlns:a16="http://schemas.microsoft.com/office/drawing/2014/main" id="{05EC5C67-E857-4621-9886-0CF1F11118B0}"/>
              </a:ext>
            </a:extLst>
          </p:cNvPr>
          <p:cNvSpPr>
            <a:spLocks noChangeArrowheads="1"/>
          </p:cNvSpPr>
          <p:nvPr/>
        </p:nvSpPr>
        <p:spPr bwMode="auto">
          <a:xfrm>
            <a:off x="457200" y="4128117"/>
            <a:ext cx="6540500" cy="914399"/>
          </a:xfrm>
          <a:prstGeom prst="rect">
            <a:avLst/>
          </a:prstGeom>
          <a:ln/>
          <a:extLst/>
        </p:spPr>
        <p:style>
          <a:lnRef idx="2">
            <a:schemeClr val="dk1"/>
          </a:lnRef>
          <a:fillRef idx="1">
            <a:schemeClr val="lt1"/>
          </a:fillRef>
          <a:effectRef idx="0">
            <a:schemeClr val="dk1"/>
          </a:effectRef>
          <a:fontRef idx="minor">
            <a:schemeClr val="dk1"/>
          </a:fontRef>
        </p:style>
        <p:txBody>
          <a:bodyPr wrap="none" anchor="ctr"/>
          <a:lstStyle/>
          <a:p>
            <a:pPr algn="r"/>
            <a:r>
              <a:rPr lang="en-US" b="1" dirty="0"/>
              <a:t>“</a:t>
            </a:r>
            <a:r>
              <a:rPr lang="en-US" i="1" dirty="0"/>
              <a:t>The best way to learn if you can trust somebody is to trust them</a:t>
            </a:r>
            <a:r>
              <a:rPr lang="en-US" sz="2400" i="1" dirty="0"/>
              <a:t>.</a:t>
            </a:r>
            <a:r>
              <a:rPr lang="en-US" sz="2400" b="1" dirty="0"/>
              <a:t>”</a:t>
            </a:r>
          </a:p>
          <a:p>
            <a:pPr algn="r"/>
            <a:r>
              <a:rPr lang="en-US" sz="1600" b="1" dirty="0"/>
              <a:t>-Ernest Hemingway </a:t>
            </a:r>
          </a:p>
        </p:txBody>
      </p:sp>
      <p:sp>
        <p:nvSpPr>
          <p:cNvPr id="2" name="Footer Placeholder 1">
            <a:extLst>
              <a:ext uri="{FF2B5EF4-FFF2-40B4-BE49-F238E27FC236}">
                <a16:creationId xmlns:a16="http://schemas.microsoft.com/office/drawing/2014/main" id="{714D2524-47BE-FB42-8FC5-A49531D0DDA9}"/>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33051948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Reflection</a:t>
            </a:r>
          </a:p>
        </p:txBody>
      </p:sp>
      <p:sp>
        <p:nvSpPr>
          <p:cNvPr id="6" name="Content Placeholder 5"/>
          <p:cNvSpPr>
            <a:spLocks noGrp="1"/>
          </p:cNvSpPr>
          <p:nvPr>
            <p:ph idx="1"/>
          </p:nvPr>
        </p:nvSpPr>
        <p:spPr>
          <a:xfrm>
            <a:off x="457200" y="1417638"/>
            <a:ext cx="8229600" cy="4979610"/>
          </a:xfrm>
        </p:spPr>
        <p:txBody>
          <a:bodyPr>
            <a:normAutofit/>
          </a:bodyPr>
          <a:lstStyle/>
          <a:p>
            <a:pPr marL="457200" indent="-457200">
              <a:buFont typeface="Arial" panose="020B0604020202020204" pitchFamily="34" charset="0"/>
              <a:buChar char="•"/>
            </a:pPr>
            <a:r>
              <a:rPr lang="en-US" sz="2400" dirty="0"/>
              <a:t>How can we learn to behave in ways that increase the likelihood of others trusting us?</a:t>
            </a:r>
          </a:p>
          <a:p>
            <a:pPr marL="457200" indent="-457200">
              <a:buFont typeface="Arial" panose="020B0604020202020204" pitchFamily="34" charset="0"/>
              <a:buChar char="•"/>
            </a:pPr>
            <a:r>
              <a:rPr lang="en-US" sz="2400" dirty="0"/>
              <a:t>How can we build organizations and teams with the trust needed to compete effectively?</a:t>
            </a:r>
          </a:p>
          <a:p>
            <a:pPr marL="457200" indent="-457200">
              <a:buFont typeface="Arial" panose="020B0604020202020204" pitchFamily="34" charset="0"/>
              <a:buChar char="•"/>
            </a:pPr>
            <a:r>
              <a:rPr lang="en-US" sz="2400" dirty="0"/>
              <a:t>What is the limit of our trust? How do we establish necessary safeguards to ensure that our trust is not abused? </a:t>
            </a:r>
          </a:p>
          <a:p>
            <a:pPr marL="0" indent="0">
              <a:buNone/>
            </a:pPr>
            <a:endParaRPr lang="en-US" sz="2400" dirty="0"/>
          </a:p>
        </p:txBody>
      </p:sp>
      <p:sp>
        <p:nvSpPr>
          <p:cNvPr id="2" name="Footer Placeholder 1">
            <a:extLst>
              <a:ext uri="{FF2B5EF4-FFF2-40B4-BE49-F238E27FC236}">
                <a16:creationId xmlns:a16="http://schemas.microsoft.com/office/drawing/2014/main" id="{2036761F-9195-5E4A-A2B8-81DBB68687D0}"/>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16093801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Integrity</a:t>
            </a:r>
          </a:p>
        </p:txBody>
      </p:sp>
      <p:sp>
        <p:nvSpPr>
          <p:cNvPr id="6" name="Content Placeholder 5"/>
          <p:cNvSpPr>
            <a:spLocks noGrp="1"/>
          </p:cNvSpPr>
          <p:nvPr>
            <p:ph idx="1"/>
          </p:nvPr>
        </p:nvSpPr>
        <p:spPr>
          <a:xfrm>
            <a:off x="457200" y="1417638"/>
            <a:ext cx="8229600" cy="4979610"/>
          </a:xfrm>
        </p:spPr>
        <p:txBody>
          <a:bodyPr>
            <a:normAutofit/>
          </a:bodyPr>
          <a:lstStyle/>
          <a:p>
            <a:pPr marL="0" indent="0" algn="ctr">
              <a:buNone/>
            </a:pPr>
            <a:r>
              <a:rPr lang="en-US" sz="2400" dirty="0"/>
              <a:t>“Integrity isn’t a moral issue: it’s not a question of fraud or legally dishonest acts. It is more the issue of whether it is possible for us to tell the truth about what we see happening, to make only those promises that we can deliver on, to admit to our mistakes, and to have the feeling that the authentic act is always the best for the business.”</a:t>
            </a:r>
          </a:p>
          <a:p>
            <a:pPr marL="0" indent="0" algn="r">
              <a:buNone/>
            </a:pPr>
            <a:r>
              <a:rPr lang="en-US" sz="2400" dirty="0"/>
              <a:t>-Peter Block</a:t>
            </a:r>
          </a:p>
          <a:p>
            <a:endParaRPr lang="en-US" sz="2400" dirty="0"/>
          </a:p>
        </p:txBody>
      </p:sp>
      <p:sp>
        <p:nvSpPr>
          <p:cNvPr id="2" name="Footer Placeholder 1">
            <a:extLst>
              <a:ext uri="{FF2B5EF4-FFF2-40B4-BE49-F238E27FC236}">
                <a16:creationId xmlns:a16="http://schemas.microsoft.com/office/drawing/2014/main" id="{A461E0AA-BED2-9643-9761-BAE9DC9FA9BE}"/>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20626822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Take </a:t>
            </a:r>
            <a:r>
              <a:rPr lang="en-US" b="1" u="sng" dirty="0" err="1"/>
              <a:t>Aways</a:t>
            </a:r>
            <a:endParaRPr lang="en-US" b="1" u="sng" dirty="0"/>
          </a:p>
        </p:txBody>
      </p:sp>
      <p:sp>
        <p:nvSpPr>
          <p:cNvPr id="6" name="Content Placeholder 5"/>
          <p:cNvSpPr>
            <a:spLocks noGrp="1"/>
          </p:cNvSpPr>
          <p:nvPr>
            <p:ph idx="1"/>
          </p:nvPr>
        </p:nvSpPr>
        <p:spPr>
          <a:xfrm>
            <a:off x="457200" y="1417638"/>
            <a:ext cx="8229600" cy="4979610"/>
          </a:xfrm>
        </p:spPr>
        <p:txBody>
          <a:bodyPr>
            <a:normAutofit fontScale="85000" lnSpcReduction="20000"/>
          </a:bodyPr>
          <a:lstStyle/>
          <a:p>
            <a:pPr marL="285750" indent="-285750">
              <a:buFont typeface="Arial" panose="020B0604020202020204" pitchFamily="34" charset="0"/>
              <a:buChar char="•"/>
            </a:pPr>
            <a:r>
              <a:rPr lang="en-US" sz="2400" dirty="0"/>
              <a:t>Act out of enlightened self-interest</a:t>
            </a:r>
            <a:br>
              <a:rPr lang="en-US" sz="2400" dirty="0"/>
            </a:br>
            <a:r>
              <a:rPr lang="en-US" sz="2400" dirty="0"/>
              <a:t>- Develop a mind set that everybody’s self-interest is inevitably linked and interdependent and in the best interest of the organization</a:t>
            </a:r>
            <a:br>
              <a:rPr lang="en-US" sz="2400" dirty="0"/>
            </a:br>
            <a:endParaRPr lang="en-US" sz="2400" dirty="0"/>
          </a:p>
          <a:p>
            <a:pPr marL="285750" indent="-285750">
              <a:buFont typeface="Arial" panose="020B0604020202020204" pitchFamily="34" charset="0"/>
              <a:buChar char="•"/>
            </a:pPr>
            <a:r>
              <a:rPr lang="en-US" sz="2400" dirty="0"/>
              <a:t>Know yourself</a:t>
            </a:r>
            <a:br>
              <a:rPr lang="en-US" sz="2400" dirty="0"/>
            </a:br>
            <a:r>
              <a:rPr lang="en-US" sz="2400" dirty="0"/>
              <a:t>- Be acutely aware of your values, an internal compass for direction and decisions</a:t>
            </a:r>
            <a:br>
              <a:rPr lang="en-US" sz="2400" dirty="0"/>
            </a:br>
            <a:r>
              <a:rPr lang="en-US" sz="2400" dirty="0"/>
              <a:t>- Achieve congruence between yourself, your constituents, and your organization</a:t>
            </a:r>
            <a:br>
              <a:rPr lang="en-US" sz="2400" dirty="0"/>
            </a:br>
            <a:r>
              <a:rPr lang="en-US" sz="2400" dirty="0"/>
              <a:t>- Understand and value diversity</a:t>
            </a:r>
            <a:br>
              <a:rPr lang="en-US" sz="2400" dirty="0"/>
            </a:br>
            <a:r>
              <a:rPr lang="en-US" sz="2400" dirty="0"/>
              <a:t>- Understand the nature of change; how to learn from and manage it</a:t>
            </a:r>
            <a:br>
              <a:rPr lang="en-US" sz="2400" dirty="0"/>
            </a:br>
            <a:endParaRPr lang="en-US" sz="2400" dirty="0"/>
          </a:p>
          <a:p>
            <a:pPr marL="285750" indent="-285750">
              <a:buFont typeface="Arial" panose="020B0604020202020204" pitchFamily="34" charset="0"/>
              <a:buChar char="•"/>
            </a:pPr>
            <a:r>
              <a:rPr lang="en-US" sz="2400" dirty="0"/>
              <a:t>Communicate your values</a:t>
            </a:r>
            <a:br>
              <a:rPr lang="en-US" sz="2400" dirty="0"/>
            </a:br>
            <a:r>
              <a:rPr lang="en-US" sz="2400" dirty="0"/>
              <a:t>- Model your values in your actions and words</a:t>
            </a:r>
            <a:br>
              <a:rPr lang="en-US" sz="2400" dirty="0"/>
            </a:br>
            <a:r>
              <a:rPr lang="en-US" sz="2400" dirty="0"/>
              <a:t>- Self disclose routinely</a:t>
            </a:r>
            <a:br>
              <a:rPr lang="en-US" sz="2400" dirty="0"/>
            </a:br>
            <a:r>
              <a:rPr lang="en-US" sz="2400" dirty="0"/>
              <a:t>- Use stories to convey meaning</a:t>
            </a:r>
            <a:br>
              <a:rPr lang="en-US" sz="2400" dirty="0"/>
            </a:br>
            <a:r>
              <a:rPr lang="en-US" sz="2400" dirty="0"/>
              <a:t>- Be visible to your constituents</a:t>
            </a:r>
            <a:br>
              <a:rPr lang="en-US" sz="2400" dirty="0"/>
            </a:br>
            <a:endParaRPr lang="en-US" sz="2400" dirty="0"/>
          </a:p>
          <a:p>
            <a:endParaRPr lang="en-US" sz="2400" dirty="0"/>
          </a:p>
        </p:txBody>
      </p:sp>
      <p:sp>
        <p:nvSpPr>
          <p:cNvPr id="2" name="Footer Placeholder 1">
            <a:extLst>
              <a:ext uri="{FF2B5EF4-FFF2-40B4-BE49-F238E27FC236}">
                <a16:creationId xmlns:a16="http://schemas.microsoft.com/office/drawing/2014/main" id="{7AAFF427-EAB0-DF4B-BD01-6574CBC7FB94}"/>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31859449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Prescription For Trust</a:t>
            </a:r>
          </a:p>
        </p:txBody>
      </p:sp>
      <p:sp>
        <p:nvSpPr>
          <p:cNvPr id="6" name="Content Placeholder 5"/>
          <p:cNvSpPr>
            <a:spLocks noGrp="1"/>
          </p:cNvSpPr>
          <p:nvPr>
            <p:ph idx="1"/>
          </p:nvPr>
        </p:nvSpPr>
        <p:spPr>
          <a:xfrm>
            <a:off x="457200" y="1444324"/>
            <a:ext cx="8229600" cy="1545695"/>
          </a:xfrm>
        </p:spPr>
        <p:txBody>
          <a:bodyPr>
            <a:normAutofit lnSpcReduction="10000"/>
          </a:bodyPr>
          <a:lstStyle/>
          <a:p>
            <a:pPr marL="0" indent="0">
              <a:buNone/>
            </a:pPr>
            <a:r>
              <a:rPr lang="en-US" dirty="0"/>
              <a:t>Identify three to five decisions you could make, or actions you could take, which would increase trust within your group.</a:t>
            </a:r>
          </a:p>
          <a:p>
            <a:endParaRPr lang="en-US" sz="2400" dirty="0"/>
          </a:p>
        </p:txBody>
      </p:sp>
      <p:sp>
        <p:nvSpPr>
          <p:cNvPr id="2" name="Footer Placeholder 1">
            <a:extLst>
              <a:ext uri="{FF2B5EF4-FFF2-40B4-BE49-F238E27FC236}">
                <a16:creationId xmlns:a16="http://schemas.microsoft.com/office/drawing/2014/main" id="{51564FD1-80AB-9B47-B473-E881CF078EAD}"/>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2324998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The Heart of the Matter</a:t>
            </a:r>
          </a:p>
        </p:txBody>
      </p:sp>
      <p:grpSp>
        <p:nvGrpSpPr>
          <p:cNvPr id="7" name="Group 6"/>
          <p:cNvGrpSpPr/>
          <p:nvPr/>
        </p:nvGrpSpPr>
        <p:grpSpPr>
          <a:xfrm>
            <a:off x="468568" y="1491670"/>
            <a:ext cx="8048297" cy="3644201"/>
            <a:chOff x="217715" y="1079110"/>
            <a:chExt cx="8756603" cy="3930021"/>
          </a:xfrm>
        </p:grpSpPr>
        <p:sp>
          <p:nvSpPr>
            <p:cNvPr id="8" name="Rectangle 7"/>
            <p:cNvSpPr/>
            <p:nvPr/>
          </p:nvSpPr>
          <p:spPr>
            <a:xfrm>
              <a:off x="6369756" y="4218266"/>
              <a:ext cx="2515511" cy="790865"/>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9" name="Rectangle 8"/>
            <p:cNvSpPr/>
            <p:nvPr/>
          </p:nvSpPr>
          <p:spPr>
            <a:xfrm>
              <a:off x="6369756" y="3181402"/>
              <a:ext cx="2515511" cy="790865"/>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10" name="Rectangle 9"/>
            <p:cNvSpPr/>
            <p:nvPr/>
          </p:nvSpPr>
          <p:spPr>
            <a:xfrm>
              <a:off x="6369756" y="2182908"/>
              <a:ext cx="2515511" cy="790864"/>
            </a:xfrm>
            <a:prstGeom prst="rect">
              <a:avLst/>
            </a:prstGeom>
            <a:solidFill>
              <a:srgbClr val="A462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11" name="Rectangle 10"/>
            <p:cNvSpPr/>
            <p:nvPr/>
          </p:nvSpPr>
          <p:spPr>
            <a:xfrm>
              <a:off x="3317059" y="4218266"/>
              <a:ext cx="2515511" cy="790865"/>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12" name="Rectangle 11"/>
            <p:cNvSpPr/>
            <p:nvPr/>
          </p:nvSpPr>
          <p:spPr>
            <a:xfrm>
              <a:off x="3317059" y="3181402"/>
              <a:ext cx="2515511" cy="790865"/>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13" name="Rectangle 12"/>
            <p:cNvSpPr/>
            <p:nvPr/>
          </p:nvSpPr>
          <p:spPr>
            <a:xfrm>
              <a:off x="3317059" y="2173692"/>
              <a:ext cx="2515511" cy="790865"/>
            </a:xfrm>
            <a:prstGeom prst="rect">
              <a:avLst/>
            </a:prstGeom>
            <a:solidFill>
              <a:srgbClr val="A462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14" name="Rectangle 13"/>
            <p:cNvSpPr/>
            <p:nvPr/>
          </p:nvSpPr>
          <p:spPr>
            <a:xfrm>
              <a:off x="274920" y="1079110"/>
              <a:ext cx="2601686" cy="46167"/>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15" name="Rectangle 14"/>
            <p:cNvSpPr/>
            <p:nvPr/>
          </p:nvSpPr>
          <p:spPr>
            <a:xfrm>
              <a:off x="268621" y="4218266"/>
              <a:ext cx="2515511" cy="790865"/>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16" name="Rectangle 15"/>
            <p:cNvSpPr/>
            <p:nvPr/>
          </p:nvSpPr>
          <p:spPr>
            <a:xfrm>
              <a:off x="268621" y="3181402"/>
              <a:ext cx="2515511" cy="790865"/>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17" name="Rectangle 16"/>
            <p:cNvSpPr/>
            <p:nvPr/>
          </p:nvSpPr>
          <p:spPr>
            <a:xfrm>
              <a:off x="268621" y="2173692"/>
              <a:ext cx="2515511" cy="790865"/>
            </a:xfrm>
            <a:prstGeom prst="rect">
              <a:avLst/>
            </a:prstGeom>
            <a:solidFill>
              <a:srgbClr val="A462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18" name="Rectangle 17"/>
            <p:cNvSpPr/>
            <p:nvPr/>
          </p:nvSpPr>
          <p:spPr>
            <a:xfrm>
              <a:off x="217715" y="2025319"/>
              <a:ext cx="2601686" cy="9021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Purpose-Meaning</a:t>
              </a:r>
            </a:p>
          </p:txBody>
        </p:sp>
        <p:sp>
          <p:nvSpPr>
            <p:cNvPr id="19" name="TextBox 18"/>
            <p:cNvSpPr txBox="1"/>
            <p:nvPr/>
          </p:nvSpPr>
          <p:spPr>
            <a:xfrm>
              <a:off x="217715" y="1137438"/>
              <a:ext cx="2601686" cy="331916"/>
            </a:xfrm>
            <a:prstGeom prst="rect">
              <a:avLst/>
            </a:prstGeom>
            <a:noFill/>
          </p:spPr>
          <p:txBody>
            <a:bodyPr wrap="square" rtlCol="0">
              <a:spAutoFit/>
            </a:bodyPr>
            <a:lstStyle/>
            <a:p>
              <a:r>
                <a:rPr lang="en-US" sz="1400" dirty="0">
                  <a:latin typeface="Arial"/>
                  <a:cs typeface="Arial"/>
                </a:rPr>
                <a:t>Primary Dimensions</a:t>
              </a:r>
            </a:p>
          </p:txBody>
        </p:sp>
        <p:sp>
          <p:nvSpPr>
            <p:cNvPr id="20" name="TextBox 19"/>
            <p:cNvSpPr txBox="1"/>
            <p:nvPr/>
          </p:nvSpPr>
          <p:spPr>
            <a:xfrm>
              <a:off x="3271158" y="1137438"/>
              <a:ext cx="2601686" cy="331916"/>
            </a:xfrm>
            <a:prstGeom prst="rect">
              <a:avLst/>
            </a:prstGeom>
            <a:noFill/>
          </p:spPr>
          <p:txBody>
            <a:bodyPr wrap="square" rtlCol="0">
              <a:spAutoFit/>
            </a:bodyPr>
            <a:lstStyle/>
            <a:p>
              <a:r>
                <a:rPr lang="en-US" sz="1400" dirty="0">
                  <a:latin typeface="Arial"/>
                  <a:cs typeface="Arial"/>
                </a:rPr>
                <a:t>Provide</a:t>
              </a:r>
            </a:p>
          </p:txBody>
        </p:sp>
        <p:sp>
          <p:nvSpPr>
            <p:cNvPr id="21" name="TextBox 20"/>
            <p:cNvSpPr txBox="1"/>
            <p:nvPr/>
          </p:nvSpPr>
          <p:spPr>
            <a:xfrm>
              <a:off x="6324601" y="1137438"/>
              <a:ext cx="2583339" cy="331916"/>
            </a:xfrm>
            <a:prstGeom prst="rect">
              <a:avLst/>
            </a:prstGeom>
            <a:noFill/>
          </p:spPr>
          <p:txBody>
            <a:bodyPr wrap="square" rtlCol="0">
              <a:spAutoFit/>
            </a:bodyPr>
            <a:lstStyle/>
            <a:p>
              <a:r>
                <a:rPr lang="en-US" sz="1400" dirty="0">
                  <a:latin typeface="Arial"/>
                  <a:cs typeface="Arial"/>
                </a:rPr>
                <a:t>That Help Us</a:t>
              </a:r>
            </a:p>
          </p:txBody>
        </p:sp>
        <p:sp>
          <p:nvSpPr>
            <p:cNvPr id="22" name="Rectangle 21"/>
            <p:cNvSpPr/>
            <p:nvPr/>
          </p:nvSpPr>
          <p:spPr>
            <a:xfrm>
              <a:off x="3271158" y="2025319"/>
              <a:ext cx="2601686" cy="9021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Perspective</a:t>
              </a:r>
            </a:p>
          </p:txBody>
        </p:sp>
        <p:sp>
          <p:nvSpPr>
            <p:cNvPr id="23" name="Rectangle 22"/>
            <p:cNvSpPr/>
            <p:nvPr/>
          </p:nvSpPr>
          <p:spPr>
            <a:xfrm>
              <a:off x="6324601" y="2025319"/>
              <a:ext cx="2601686" cy="9021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Learn from the Past</a:t>
              </a:r>
            </a:p>
          </p:txBody>
        </p:sp>
        <p:sp>
          <p:nvSpPr>
            <p:cNvPr id="24" name="Rectangle 23"/>
            <p:cNvSpPr/>
            <p:nvPr/>
          </p:nvSpPr>
          <p:spPr>
            <a:xfrm>
              <a:off x="217715" y="3037691"/>
              <a:ext cx="2601686" cy="9021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Optimism-Hope</a:t>
              </a:r>
            </a:p>
          </p:txBody>
        </p:sp>
        <p:sp>
          <p:nvSpPr>
            <p:cNvPr id="25" name="Rectangle 24"/>
            <p:cNvSpPr/>
            <p:nvPr/>
          </p:nvSpPr>
          <p:spPr>
            <a:xfrm>
              <a:off x="3271158" y="3037691"/>
              <a:ext cx="2601686" cy="9021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Energy</a:t>
              </a:r>
            </a:p>
          </p:txBody>
        </p:sp>
        <p:sp>
          <p:nvSpPr>
            <p:cNvPr id="26" name="Rectangle 25"/>
            <p:cNvSpPr/>
            <p:nvPr/>
          </p:nvSpPr>
          <p:spPr>
            <a:xfrm>
              <a:off x="6324601" y="3037691"/>
              <a:ext cx="2601686" cy="9021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Plan for the Future</a:t>
              </a:r>
            </a:p>
          </p:txBody>
        </p:sp>
        <p:sp>
          <p:nvSpPr>
            <p:cNvPr id="27" name="Rectangle 26"/>
            <p:cNvSpPr/>
            <p:nvPr/>
          </p:nvSpPr>
          <p:spPr>
            <a:xfrm>
              <a:off x="217715" y="4071833"/>
              <a:ext cx="2601686" cy="9021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Integrity-Trust </a:t>
              </a:r>
            </a:p>
          </p:txBody>
        </p:sp>
        <p:sp>
          <p:nvSpPr>
            <p:cNvPr id="28" name="Rectangle 27"/>
            <p:cNvSpPr/>
            <p:nvPr/>
          </p:nvSpPr>
          <p:spPr>
            <a:xfrm>
              <a:off x="3271158" y="4071833"/>
              <a:ext cx="2601686" cy="9021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Confidence</a:t>
              </a:r>
            </a:p>
          </p:txBody>
        </p:sp>
        <p:sp>
          <p:nvSpPr>
            <p:cNvPr id="29" name="Rectangle 28"/>
            <p:cNvSpPr/>
            <p:nvPr/>
          </p:nvSpPr>
          <p:spPr>
            <a:xfrm>
              <a:off x="6324601" y="4071833"/>
              <a:ext cx="2601686" cy="9021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Live in the Present</a:t>
              </a:r>
            </a:p>
          </p:txBody>
        </p:sp>
        <p:sp>
          <p:nvSpPr>
            <p:cNvPr id="30" name="TextBox 29"/>
            <p:cNvSpPr txBox="1"/>
            <p:nvPr/>
          </p:nvSpPr>
          <p:spPr>
            <a:xfrm>
              <a:off x="223458" y="1715037"/>
              <a:ext cx="1735707" cy="298724"/>
            </a:xfrm>
            <a:prstGeom prst="rect">
              <a:avLst/>
            </a:prstGeom>
            <a:noFill/>
          </p:spPr>
          <p:txBody>
            <a:bodyPr wrap="none" rtlCol="0">
              <a:spAutoFit/>
            </a:bodyPr>
            <a:lstStyle/>
            <a:p>
              <a:r>
                <a:rPr lang="en-US" sz="1200" i="1" dirty="0">
                  <a:solidFill>
                    <a:schemeClr val="accent5">
                      <a:lumMod val="75000"/>
                    </a:schemeClr>
                  </a:solidFill>
                  <a:latin typeface="Helvetica" panose="020B0604020202020204" pitchFamily="34" charset="0"/>
                  <a:cs typeface="Helvetica" panose="020B0604020202020204" pitchFamily="34" charset="0"/>
                </a:rPr>
                <a:t>Primary Dimensions</a:t>
              </a:r>
              <a:r>
                <a:rPr lang="en-US" sz="1200" i="1" dirty="0">
                  <a:solidFill>
                    <a:schemeClr val="accent5">
                      <a:lumMod val="75000"/>
                    </a:schemeClr>
                  </a:solidFill>
                </a:rPr>
                <a:t>:</a:t>
              </a:r>
            </a:p>
          </p:txBody>
        </p:sp>
        <p:sp>
          <p:nvSpPr>
            <p:cNvPr id="31" name="Rectangle 30"/>
            <p:cNvSpPr/>
            <p:nvPr/>
          </p:nvSpPr>
          <p:spPr>
            <a:xfrm>
              <a:off x="3328361" y="1079110"/>
              <a:ext cx="2601686" cy="46167"/>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32" name="Rectangle 31"/>
            <p:cNvSpPr/>
            <p:nvPr/>
          </p:nvSpPr>
          <p:spPr>
            <a:xfrm>
              <a:off x="6372632" y="1079110"/>
              <a:ext cx="2601686" cy="46167"/>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33" name="Chevron 32"/>
            <p:cNvSpPr/>
            <p:nvPr/>
          </p:nvSpPr>
          <p:spPr>
            <a:xfrm>
              <a:off x="2929619" y="2461334"/>
              <a:ext cx="235136" cy="258926"/>
            </a:xfrm>
            <a:prstGeom prst="chevron">
              <a:avLst/>
            </a:prstGeom>
            <a:solidFill>
              <a:schemeClr val="bg1"/>
            </a:solidFill>
            <a:ln>
              <a:solidFill>
                <a:srgbClr val="00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sp>
          <p:nvSpPr>
            <p:cNvPr id="34" name="Chevron 33"/>
            <p:cNvSpPr/>
            <p:nvPr/>
          </p:nvSpPr>
          <p:spPr>
            <a:xfrm>
              <a:off x="2929619" y="3473706"/>
              <a:ext cx="235136" cy="258926"/>
            </a:xfrm>
            <a:prstGeom prst="chevron">
              <a:avLst/>
            </a:prstGeom>
            <a:solidFill>
              <a:schemeClr val="bg1"/>
            </a:solidFill>
            <a:ln>
              <a:solidFill>
                <a:srgbClr val="00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sp>
          <p:nvSpPr>
            <p:cNvPr id="35" name="Chevron 34"/>
            <p:cNvSpPr/>
            <p:nvPr/>
          </p:nvSpPr>
          <p:spPr>
            <a:xfrm>
              <a:off x="2929619" y="4507848"/>
              <a:ext cx="235136" cy="258926"/>
            </a:xfrm>
            <a:prstGeom prst="chevron">
              <a:avLst/>
            </a:prstGeom>
            <a:solidFill>
              <a:schemeClr val="bg1"/>
            </a:solidFill>
            <a:ln>
              <a:solidFill>
                <a:srgbClr val="00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sp>
          <p:nvSpPr>
            <p:cNvPr id="36" name="Chevron 35"/>
            <p:cNvSpPr/>
            <p:nvPr/>
          </p:nvSpPr>
          <p:spPr>
            <a:xfrm>
              <a:off x="5977619" y="2461334"/>
              <a:ext cx="235136" cy="258926"/>
            </a:xfrm>
            <a:prstGeom prst="chevron">
              <a:avLst/>
            </a:prstGeom>
            <a:solidFill>
              <a:schemeClr val="bg1"/>
            </a:solidFill>
            <a:ln>
              <a:solidFill>
                <a:srgbClr val="00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sp>
          <p:nvSpPr>
            <p:cNvPr id="37" name="Chevron 36"/>
            <p:cNvSpPr/>
            <p:nvPr/>
          </p:nvSpPr>
          <p:spPr>
            <a:xfrm>
              <a:off x="5977619" y="3473706"/>
              <a:ext cx="235136" cy="258926"/>
            </a:xfrm>
            <a:prstGeom prst="chevron">
              <a:avLst/>
            </a:prstGeom>
            <a:solidFill>
              <a:schemeClr val="bg1"/>
            </a:solidFill>
            <a:ln>
              <a:solidFill>
                <a:srgbClr val="00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sp>
          <p:nvSpPr>
            <p:cNvPr id="38" name="Chevron 37"/>
            <p:cNvSpPr/>
            <p:nvPr/>
          </p:nvSpPr>
          <p:spPr>
            <a:xfrm>
              <a:off x="5977619" y="4507848"/>
              <a:ext cx="235136" cy="258926"/>
            </a:xfrm>
            <a:prstGeom prst="chevron">
              <a:avLst/>
            </a:prstGeom>
            <a:solidFill>
              <a:schemeClr val="bg1"/>
            </a:solidFill>
            <a:ln>
              <a:solidFill>
                <a:srgbClr val="00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grpSp>
      <p:sp>
        <p:nvSpPr>
          <p:cNvPr id="2" name="Footer Placeholder 1">
            <a:extLst>
              <a:ext uri="{FF2B5EF4-FFF2-40B4-BE49-F238E27FC236}">
                <a16:creationId xmlns:a16="http://schemas.microsoft.com/office/drawing/2014/main" id="{A3E77443-4165-7246-B83B-A7A2C42472AE}"/>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3032160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OnlineSessionBody.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extBox 4"/>
          <p:cNvSpPr txBox="1"/>
          <p:nvPr/>
        </p:nvSpPr>
        <p:spPr>
          <a:xfrm>
            <a:off x="668017" y="882363"/>
            <a:ext cx="6655430" cy="4585871"/>
          </a:xfrm>
          <a:prstGeom prst="rect">
            <a:avLst/>
          </a:prstGeom>
          <a:noFill/>
        </p:spPr>
        <p:txBody>
          <a:bodyPr wrap="square" rtlCol="0">
            <a:spAutoFit/>
          </a:bodyPr>
          <a:lstStyle/>
          <a:p>
            <a:r>
              <a:rPr lang="en-US" sz="2400" b="1" dirty="0">
                <a:solidFill>
                  <a:srgbClr val="9C381A"/>
                </a:solidFill>
                <a:latin typeface="Arial"/>
                <a:cs typeface="Arial"/>
              </a:rPr>
              <a:t>Course Structure &amp; Curriculum</a:t>
            </a:r>
          </a:p>
          <a:p>
            <a:r>
              <a:rPr lang="en-US" i="1" dirty="0">
                <a:solidFill>
                  <a:srgbClr val="404040"/>
                </a:solidFill>
                <a:latin typeface="Arial"/>
                <a:cs typeface="Arial"/>
              </a:rPr>
              <a:t>Four Semesters, 15 Months</a:t>
            </a:r>
          </a:p>
          <a:p>
            <a:endParaRPr lang="en-US" dirty="0">
              <a:solidFill>
                <a:srgbClr val="AE4003"/>
              </a:solidFill>
              <a:latin typeface="Arial"/>
              <a:cs typeface="Arial"/>
            </a:endParaRPr>
          </a:p>
          <a:p>
            <a:pPr lvl="1"/>
            <a:r>
              <a:rPr lang="en-US" b="1" dirty="0">
                <a:solidFill>
                  <a:srgbClr val="BA4405"/>
                </a:solidFill>
                <a:latin typeface="Arial"/>
                <a:cs typeface="Arial"/>
              </a:rPr>
              <a:t>• </a:t>
            </a:r>
            <a:r>
              <a:rPr lang="en-US" b="1" dirty="0">
                <a:solidFill>
                  <a:srgbClr val="A23A1B"/>
                </a:solidFill>
                <a:latin typeface="Arial"/>
                <a:cs typeface="Arial"/>
              </a:rPr>
              <a:t>Fall 2018</a:t>
            </a:r>
          </a:p>
          <a:p>
            <a:pPr marL="1200150" lvl="2" indent="-285750">
              <a:buFont typeface="Courier New"/>
              <a:buChar char="o"/>
            </a:pPr>
            <a:r>
              <a:rPr lang="en-US" sz="1600" dirty="0">
                <a:solidFill>
                  <a:srgbClr val="404040"/>
                </a:solidFill>
                <a:latin typeface="Arial"/>
                <a:cs typeface="Arial"/>
              </a:rPr>
              <a:t>4 Classes, including Intensive Week (early August)</a:t>
            </a:r>
            <a:br>
              <a:rPr lang="en-US" sz="1600" dirty="0">
                <a:solidFill>
                  <a:srgbClr val="404040"/>
                </a:solidFill>
                <a:latin typeface="Arial"/>
                <a:cs typeface="Arial"/>
              </a:rPr>
            </a:br>
            <a:endParaRPr lang="en-US" sz="1600" dirty="0">
              <a:solidFill>
                <a:srgbClr val="404040"/>
              </a:solidFill>
              <a:latin typeface="Arial"/>
              <a:cs typeface="Arial"/>
            </a:endParaRPr>
          </a:p>
          <a:p>
            <a:pPr lvl="1"/>
            <a:r>
              <a:rPr lang="en-US" b="1" dirty="0">
                <a:solidFill>
                  <a:srgbClr val="BA4405"/>
                </a:solidFill>
                <a:latin typeface="Arial"/>
                <a:cs typeface="Arial"/>
              </a:rPr>
              <a:t>• </a:t>
            </a:r>
            <a:r>
              <a:rPr lang="en-US" b="1" dirty="0">
                <a:solidFill>
                  <a:srgbClr val="A23A1B"/>
                </a:solidFill>
                <a:latin typeface="Arial"/>
                <a:cs typeface="Arial"/>
              </a:rPr>
              <a:t>Spring 2019</a:t>
            </a:r>
          </a:p>
          <a:p>
            <a:pPr marL="1200150" lvl="2" indent="-285750">
              <a:buFont typeface="Courier New"/>
              <a:buChar char="o"/>
            </a:pPr>
            <a:r>
              <a:rPr lang="en-US" sz="1600" dirty="0">
                <a:solidFill>
                  <a:srgbClr val="404040"/>
                </a:solidFill>
                <a:latin typeface="Arial"/>
                <a:cs typeface="Arial"/>
              </a:rPr>
              <a:t>4 Classes, including Intensive Week (early January)</a:t>
            </a:r>
            <a:br>
              <a:rPr lang="en-US" sz="1600" dirty="0">
                <a:solidFill>
                  <a:srgbClr val="404040"/>
                </a:solidFill>
                <a:latin typeface="Arial"/>
                <a:cs typeface="Arial"/>
              </a:rPr>
            </a:br>
            <a:endParaRPr lang="en-US" sz="1600" dirty="0">
              <a:solidFill>
                <a:srgbClr val="404040"/>
              </a:solidFill>
              <a:latin typeface="Arial"/>
              <a:cs typeface="Arial"/>
            </a:endParaRPr>
          </a:p>
          <a:p>
            <a:pPr lvl="1"/>
            <a:r>
              <a:rPr lang="en-US" b="1" dirty="0">
                <a:solidFill>
                  <a:srgbClr val="BA4405"/>
                </a:solidFill>
                <a:latin typeface="Arial"/>
                <a:cs typeface="Arial"/>
              </a:rPr>
              <a:t>• </a:t>
            </a:r>
            <a:r>
              <a:rPr lang="en-US" b="1" dirty="0">
                <a:solidFill>
                  <a:srgbClr val="A23A1B"/>
                </a:solidFill>
                <a:latin typeface="Arial"/>
                <a:cs typeface="Arial"/>
              </a:rPr>
              <a:t>Summer 2019</a:t>
            </a:r>
          </a:p>
          <a:p>
            <a:pPr marL="1200150" lvl="2" indent="-285750">
              <a:buFont typeface="Courier New"/>
              <a:buChar char="o"/>
            </a:pPr>
            <a:r>
              <a:rPr lang="en-US" sz="1600" dirty="0">
                <a:solidFill>
                  <a:srgbClr val="404040"/>
                </a:solidFill>
                <a:latin typeface="Arial"/>
                <a:cs typeface="Arial"/>
              </a:rPr>
              <a:t>3 Classes, including Intensive Week (late May/early June)</a:t>
            </a:r>
            <a:br>
              <a:rPr lang="en-US" sz="1600" dirty="0">
                <a:solidFill>
                  <a:srgbClr val="404040"/>
                </a:solidFill>
                <a:latin typeface="Arial"/>
                <a:cs typeface="Arial"/>
              </a:rPr>
            </a:br>
            <a:endParaRPr lang="en-US" sz="1600" dirty="0">
              <a:solidFill>
                <a:srgbClr val="404040"/>
              </a:solidFill>
              <a:latin typeface="Arial"/>
              <a:cs typeface="Arial"/>
            </a:endParaRPr>
          </a:p>
          <a:p>
            <a:pPr lvl="1"/>
            <a:r>
              <a:rPr lang="en-US" b="1" dirty="0">
                <a:solidFill>
                  <a:srgbClr val="BA4405"/>
                </a:solidFill>
                <a:latin typeface="Arial"/>
                <a:cs typeface="Arial"/>
              </a:rPr>
              <a:t>• </a:t>
            </a:r>
            <a:r>
              <a:rPr lang="en-US" b="1" dirty="0">
                <a:solidFill>
                  <a:srgbClr val="A23A1B"/>
                </a:solidFill>
                <a:latin typeface="Arial"/>
                <a:cs typeface="Arial"/>
              </a:rPr>
              <a:t>Fall 2019</a:t>
            </a:r>
          </a:p>
          <a:p>
            <a:pPr marL="1200150" lvl="2" indent="-285750">
              <a:buFont typeface="Courier New"/>
              <a:buChar char="o"/>
            </a:pPr>
            <a:r>
              <a:rPr lang="en-US" sz="1600" dirty="0">
                <a:solidFill>
                  <a:srgbClr val="404040"/>
                </a:solidFill>
                <a:latin typeface="Arial"/>
                <a:cs typeface="Arial"/>
              </a:rPr>
              <a:t>No Formal Classes, No Intensive Week</a:t>
            </a:r>
          </a:p>
          <a:p>
            <a:pPr marL="1200150" lvl="2" indent="-285750">
              <a:buFont typeface="Courier New"/>
              <a:buChar char="o"/>
            </a:pPr>
            <a:r>
              <a:rPr lang="en-US" sz="1600" dirty="0">
                <a:solidFill>
                  <a:srgbClr val="404040"/>
                </a:solidFill>
                <a:latin typeface="Arial"/>
                <a:cs typeface="Arial"/>
              </a:rPr>
              <a:t>Capstone Completion Period</a:t>
            </a:r>
          </a:p>
          <a:p>
            <a:pPr marL="1200150" lvl="2" indent="-285750">
              <a:buFont typeface="Courier New"/>
              <a:buChar char="o"/>
            </a:pPr>
            <a:r>
              <a:rPr lang="en-US" sz="1600" dirty="0">
                <a:solidFill>
                  <a:srgbClr val="404040"/>
                </a:solidFill>
                <a:latin typeface="Arial"/>
                <a:cs typeface="Arial"/>
              </a:rPr>
              <a:t>Graduation Weekend (Wednesday to Saturday, early December)</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itle 2"/>
          <p:cNvSpPr>
            <a:spLocks noGrp="1"/>
          </p:cNvSpPr>
          <p:nvPr>
            <p:ph type="title"/>
          </p:nvPr>
        </p:nvSpPr>
        <p:spPr/>
        <p:txBody>
          <a:bodyPr/>
          <a:lstStyle/>
          <a:p>
            <a:r>
              <a:rPr lang="en-US" b="1" u="sng" dirty="0"/>
              <a:t>The Core of Influence</a:t>
            </a:r>
          </a:p>
        </p:txBody>
      </p:sp>
      <p:sp>
        <p:nvSpPr>
          <p:cNvPr id="7" name="Content Placeholder 6"/>
          <p:cNvSpPr>
            <a:spLocks noGrp="1"/>
          </p:cNvSpPr>
          <p:nvPr>
            <p:ph sz="half" idx="1"/>
          </p:nvPr>
        </p:nvSpPr>
        <p:spPr>
          <a:xfrm>
            <a:off x="457199" y="2419048"/>
            <a:ext cx="3848705" cy="1499809"/>
          </a:xfrm>
        </p:spPr>
        <p:txBody>
          <a:bodyPr>
            <a:normAutofit/>
          </a:bodyPr>
          <a:lstStyle/>
          <a:p>
            <a:pPr lvl="3"/>
            <a:r>
              <a:rPr lang="en-US" sz="2500" dirty="0"/>
              <a:t>Values</a:t>
            </a:r>
          </a:p>
          <a:p>
            <a:pPr lvl="3"/>
            <a:r>
              <a:rPr lang="en-US" sz="2500" dirty="0"/>
              <a:t>Wants </a:t>
            </a:r>
          </a:p>
          <a:p>
            <a:pPr lvl="3"/>
            <a:r>
              <a:rPr lang="en-US" sz="2500" dirty="0"/>
              <a:t>Aspirations</a:t>
            </a:r>
          </a:p>
          <a:p>
            <a:pPr lvl="3"/>
            <a:endParaRPr lang="en-US" dirty="0"/>
          </a:p>
          <a:p>
            <a:endParaRPr lang="en-US" dirty="0"/>
          </a:p>
          <a:p>
            <a:pPr marL="0" indent="0">
              <a:buNone/>
            </a:pPr>
            <a:endParaRPr lang="en-US" dirty="0"/>
          </a:p>
        </p:txBody>
      </p:sp>
      <p:sp>
        <p:nvSpPr>
          <p:cNvPr id="8" name="Content Placeholder 7"/>
          <p:cNvSpPr>
            <a:spLocks noGrp="1"/>
          </p:cNvSpPr>
          <p:nvPr>
            <p:ph sz="half" idx="2"/>
          </p:nvPr>
        </p:nvSpPr>
        <p:spPr>
          <a:xfrm>
            <a:off x="4648200" y="2419048"/>
            <a:ext cx="4038600" cy="1499809"/>
          </a:xfrm>
        </p:spPr>
        <p:txBody>
          <a:bodyPr>
            <a:normAutofit/>
          </a:bodyPr>
          <a:lstStyle/>
          <a:p>
            <a:pPr lvl="1"/>
            <a:r>
              <a:rPr lang="en-US" sz="2500" dirty="0"/>
              <a:t>Motivations</a:t>
            </a:r>
          </a:p>
          <a:p>
            <a:pPr lvl="1"/>
            <a:r>
              <a:rPr lang="en-US" sz="2500" dirty="0"/>
              <a:t>Needs</a:t>
            </a:r>
          </a:p>
          <a:p>
            <a:pPr lvl="1"/>
            <a:r>
              <a:rPr lang="en-US" sz="2500" dirty="0"/>
              <a:t>Expectations</a:t>
            </a:r>
          </a:p>
          <a:p>
            <a:endParaRPr lang="en-US" dirty="0"/>
          </a:p>
        </p:txBody>
      </p:sp>
      <p:sp>
        <p:nvSpPr>
          <p:cNvPr id="9" name="TextBox 8"/>
          <p:cNvSpPr txBox="1"/>
          <p:nvPr/>
        </p:nvSpPr>
        <p:spPr>
          <a:xfrm>
            <a:off x="457199" y="1655394"/>
            <a:ext cx="8229600" cy="754053"/>
          </a:xfrm>
          <a:prstGeom prst="rect">
            <a:avLst/>
          </a:prstGeom>
          <a:noFill/>
        </p:spPr>
        <p:txBody>
          <a:bodyPr wrap="square" rtlCol="0">
            <a:spAutoFit/>
          </a:bodyPr>
          <a:lstStyle/>
          <a:p>
            <a:pPr algn="ctr"/>
            <a:r>
              <a:rPr lang="en-US" sz="2500" dirty="0">
                <a:latin typeface="Helvetica" panose="020B0604020202020204" pitchFamily="34" charset="0"/>
                <a:cs typeface="Helvetica" panose="020B0604020202020204" pitchFamily="34" charset="0"/>
              </a:rPr>
              <a:t>Leaders induce followers to act for goals that represent:</a:t>
            </a:r>
          </a:p>
          <a:p>
            <a:endParaRPr lang="en-US" dirty="0"/>
          </a:p>
        </p:txBody>
      </p:sp>
      <p:sp>
        <p:nvSpPr>
          <p:cNvPr id="10" name="TextBox 9"/>
          <p:cNvSpPr txBox="1"/>
          <p:nvPr/>
        </p:nvSpPr>
        <p:spPr>
          <a:xfrm>
            <a:off x="967619" y="4572000"/>
            <a:ext cx="6355828" cy="954107"/>
          </a:xfrm>
          <a:prstGeom prst="rect">
            <a:avLst/>
          </a:prstGeom>
          <a:noFill/>
        </p:spPr>
        <p:txBody>
          <a:bodyPr wrap="square" rtlCol="0">
            <a:spAutoFit/>
          </a:bodyPr>
          <a:lstStyle/>
          <a:p>
            <a:pPr algn="ctr"/>
            <a:r>
              <a:rPr lang="en-US" sz="2800" b="1" dirty="0">
                <a:latin typeface="Helvetica" panose="020B0604020202020204" pitchFamily="34" charset="0"/>
                <a:ea typeface="Helvetica" charset="0"/>
                <a:cs typeface="Helvetica" panose="020B0604020202020204" pitchFamily="34" charset="0"/>
              </a:rPr>
              <a:t>…of </a:t>
            </a:r>
            <a:r>
              <a:rPr lang="en-US" sz="2800" b="1" u="sng" dirty="0">
                <a:latin typeface="Helvetica" panose="020B0604020202020204" pitchFamily="34" charset="0"/>
                <a:ea typeface="Helvetica" charset="0"/>
                <a:cs typeface="Helvetica" panose="020B0604020202020204" pitchFamily="34" charset="0"/>
              </a:rPr>
              <a:t>both</a:t>
            </a:r>
            <a:r>
              <a:rPr lang="en-US" sz="2800" b="1" dirty="0">
                <a:latin typeface="Helvetica" panose="020B0604020202020204" pitchFamily="34" charset="0"/>
                <a:ea typeface="Helvetica" charset="0"/>
                <a:cs typeface="Helvetica" panose="020B0604020202020204" pitchFamily="34" charset="0"/>
              </a:rPr>
              <a:t> leaders and followers</a:t>
            </a:r>
          </a:p>
          <a:p>
            <a:pPr algn="ctr"/>
            <a:endParaRPr lang="en-US" sz="2800" dirty="0"/>
          </a:p>
        </p:txBody>
      </p:sp>
      <p:sp>
        <p:nvSpPr>
          <p:cNvPr id="6" name="Footer Placeholder 5">
            <a:extLst>
              <a:ext uri="{FF2B5EF4-FFF2-40B4-BE49-F238E27FC236}">
                <a16:creationId xmlns:a16="http://schemas.microsoft.com/office/drawing/2014/main" id="{BEECBEC8-A079-7C46-86D1-36AB35BE377F}"/>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78308925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The Heart of the Matter</a:t>
            </a:r>
          </a:p>
        </p:txBody>
      </p:sp>
      <p:grpSp>
        <p:nvGrpSpPr>
          <p:cNvPr id="39" name="Group 38"/>
          <p:cNvGrpSpPr/>
          <p:nvPr/>
        </p:nvGrpSpPr>
        <p:grpSpPr>
          <a:xfrm>
            <a:off x="445469" y="1417638"/>
            <a:ext cx="8048297" cy="4723048"/>
            <a:chOff x="217715" y="1079110"/>
            <a:chExt cx="8756603" cy="5093487"/>
          </a:xfrm>
        </p:grpSpPr>
        <p:sp>
          <p:nvSpPr>
            <p:cNvPr id="40" name="Rectangle 39"/>
            <p:cNvSpPr/>
            <p:nvPr/>
          </p:nvSpPr>
          <p:spPr>
            <a:xfrm>
              <a:off x="6369756" y="5518037"/>
              <a:ext cx="2515511" cy="6545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41" name="Rectangle 40"/>
            <p:cNvSpPr/>
            <p:nvPr/>
          </p:nvSpPr>
          <p:spPr>
            <a:xfrm>
              <a:off x="6369756" y="4218266"/>
              <a:ext cx="2515511" cy="790865"/>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42" name="Rectangle 41"/>
            <p:cNvSpPr/>
            <p:nvPr/>
          </p:nvSpPr>
          <p:spPr>
            <a:xfrm>
              <a:off x="6369756" y="3181402"/>
              <a:ext cx="2515511" cy="790865"/>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43" name="Rectangle 42"/>
            <p:cNvSpPr/>
            <p:nvPr/>
          </p:nvSpPr>
          <p:spPr>
            <a:xfrm>
              <a:off x="6369756" y="2173692"/>
              <a:ext cx="2515511" cy="790865"/>
            </a:xfrm>
            <a:prstGeom prst="rect">
              <a:avLst/>
            </a:prstGeom>
            <a:solidFill>
              <a:srgbClr val="A462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44" name="Rectangle 43"/>
            <p:cNvSpPr/>
            <p:nvPr/>
          </p:nvSpPr>
          <p:spPr>
            <a:xfrm>
              <a:off x="3317059" y="5518037"/>
              <a:ext cx="2515511" cy="6545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45" name="Rectangle 44"/>
            <p:cNvSpPr/>
            <p:nvPr/>
          </p:nvSpPr>
          <p:spPr>
            <a:xfrm>
              <a:off x="3317059" y="4218266"/>
              <a:ext cx="2515511" cy="790865"/>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46" name="Rectangle 45"/>
            <p:cNvSpPr/>
            <p:nvPr/>
          </p:nvSpPr>
          <p:spPr>
            <a:xfrm>
              <a:off x="3317059" y="3181402"/>
              <a:ext cx="2515511" cy="790865"/>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47" name="Rectangle 46"/>
            <p:cNvSpPr/>
            <p:nvPr/>
          </p:nvSpPr>
          <p:spPr>
            <a:xfrm>
              <a:off x="3317059" y="2173692"/>
              <a:ext cx="2515511" cy="790865"/>
            </a:xfrm>
            <a:prstGeom prst="rect">
              <a:avLst/>
            </a:prstGeom>
            <a:solidFill>
              <a:srgbClr val="A462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48" name="Rectangle 47"/>
            <p:cNvSpPr/>
            <p:nvPr/>
          </p:nvSpPr>
          <p:spPr>
            <a:xfrm>
              <a:off x="274920" y="1079110"/>
              <a:ext cx="2601686" cy="4616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49" name="Rectangle 48"/>
            <p:cNvSpPr/>
            <p:nvPr/>
          </p:nvSpPr>
          <p:spPr>
            <a:xfrm>
              <a:off x="268621" y="5518037"/>
              <a:ext cx="2515511" cy="6545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50" name="Rectangle 49"/>
            <p:cNvSpPr/>
            <p:nvPr/>
          </p:nvSpPr>
          <p:spPr>
            <a:xfrm>
              <a:off x="268621" y="4218266"/>
              <a:ext cx="2515511" cy="790865"/>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51" name="Rectangle 50"/>
            <p:cNvSpPr/>
            <p:nvPr/>
          </p:nvSpPr>
          <p:spPr>
            <a:xfrm>
              <a:off x="268621" y="3181402"/>
              <a:ext cx="2515511" cy="790865"/>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52" name="Rectangle 51"/>
            <p:cNvSpPr/>
            <p:nvPr/>
          </p:nvSpPr>
          <p:spPr>
            <a:xfrm>
              <a:off x="268621" y="2173692"/>
              <a:ext cx="2515511" cy="790865"/>
            </a:xfrm>
            <a:prstGeom prst="rect">
              <a:avLst/>
            </a:prstGeom>
            <a:solidFill>
              <a:srgbClr val="A462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53" name="Rectangle 52"/>
            <p:cNvSpPr/>
            <p:nvPr/>
          </p:nvSpPr>
          <p:spPr>
            <a:xfrm>
              <a:off x="217715" y="2025319"/>
              <a:ext cx="2601686" cy="9021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Purpose</a:t>
              </a:r>
            </a:p>
          </p:txBody>
        </p:sp>
        <p:sp>
          <p:nvSpPr>
            <p:cNvPr id="54" name="TextBox 53"/>
            <p:cNvSpPr txBox="1"/>
            <p:nvPr/>
          </p:nvSpPr>
          <p:spPr>
            <a:xfrm>
              <a:off x="217715" y="1137438"/>
              <a:ext cx="2601686" cy="541198"/>
            </a:xfrm>
            <a:prstGeom prst="rect">
              <a:avLst/>
            </a:prstGeom>
            <a:noFill/>
          </p:spPr>
          <p:txBody>
            <a:bodyPr wrap="square" rtlCol="0">
              <a:spAutoFit/>
            </a:bodyPr>
            <a:lstStyle/>
            <a:p>
              <a:r>
                <a:rPr lang="en-US" sz="1400" dirty="0">
                  <a:latin typeface="Arial"/>
                  <a:cs typeface="Arial"/>
                </a:rPr>
                <a:t>Leaders help constituents find…</a:t>
              </a:r>
            </a:p>
          </p:txBody>
        </p:sp>
        <p:sp>
          <p:nvSpPr>
            <p:cNvPr id="55" name="TextBox 54"/>
            <p:cNvSpPr txBox="1"/>
            <p:nvPr/>
          </p:nvSpPr>
          <p:spPr>
            <a:xfrm>
              <a:off x="3271158" y="1137438"/>
              <a:ext cx="2601686" cy="318353"/>
            </a:xfrm>
            <a:prstGeom prst="rect">
              <a:avLst/>
            </a:prstGeom>
            <a:noFill/>
          </p:spPr>
          <p:txBody>
            <a:bodyPr wrap="square" rtlCol="0">
              <a:spAutoFit/>
            </a:bodyPr>
            <a:lstStyle/>
            <a:p>
              <a:r>
                <a:rPr lang="en-US" sz="1400" dirty="0">
                  <a:latin typeface="Arial"/>
                  <a:cs typeface="Arial"/>
                </a:rPr>
                <a:t>In service of their need for…</a:t>
              </a:r>
            </a:p>
          </p:txBody>
        </p:sp>
        <p:sp>
          <p:nvSpPr>
            <p:cNvPr id="56" name="TextBox 55"/>
            <p:cNvSpPr txBox="1"/>
            <p:nvPr/>
          </p:nvSpPr>
          <p:spPr>
            <a:xfrm>
              <a:off x="6324601" y="1137438"/>
              <a:ext cx="2583339" cy="318353"/>
            </a:xfrm>
            <a:prstGeom prst="rect">
              <a:avLst/>
            </a:prstGeom>
            <a:noFill/>
          </p:spPr>
          <p:txBody>
            <a:bodyPr wrap="square" rtlCol="0">
              <a:spAutoFit/>
            </a:bodyPr>
            <a:lstStyle/>
            <a:p>
              <a:r>
                <a:rPr lang="en-US" sz="1400" dirty="0">
                  <a:latin typeface="Arial"/>
                  <a:cs typeface="Arial"/>
                </a:rPr>
                <a:t>To help create…</a:t>
              </a:r>
            </a:p>
          </p:txBody>
        </p:sp>
        <p:sp>
          <p:nvSpPr>
            <p:cNvPr id="57" name="Rectangle 56"/>
            <p:cNvSpPr/>
            <p:nvPr/>
          </p:nvSpPr>
          <p:spPr>
            <a:xfrm>
              <a:off x="3271158" y="1999880"/>
              <a:ext cx="2601686" cy="9021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Meaning</a:t>
              </a:r>
            </a:p>
          </p:txBody>
        </p:sp>
        <p:sp>
          <p:nvSpPr>
            <p:cNvPr id="58" name="Rectangle 57"/>
            <p:cNvSpPr/>
            <p:nvPr/>
          </p:nvSpPr>
          <p:spPr>
            <a:xfrm>
              <a:off x="6324600" y="1989412"/>
              <a:ext cx="2601686" cy="9021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Goals &amp; </a:t>
              </a:r>
            </a:p>
            <a:p>
              <a:pPr algn="ctr"/>
              <a:r>
                <a:rPr lang="en-US" sz="1400" dirty="0">
                  <a:latin typeface="Arial"/>
                  <a:cs typeface="Arial"/>
                </a:rPr>
                <a:t>Objectives</a:t>
              </a:r>
            </a:p>
          </p:txBody>
        </p:sp>
        <p:sp>
          <p:nvSpPr>
            <p:cNvPr id="59" name="Rectangle 58"/>
            <p:cNvSpPr/>
            <p:nvPr/>
          </p:nvSpPr>
          <p:spPr>
            <a:xfrm>
              <a:off x="217715" y="3022648"/>
              <a:ext cx="2601686" cy="9021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Optimism</a:t>
              </a:r>
            </a:p>
          </p:txBody>
        </p:sp>
        <p:sp>
          <p:nvSpPr>
            <p:cNvPr id="60" name="Rectangle 59"/>
            <p:cNvSpPr/>
            <p:nvPr/>
          </p:nvSpPr>
          <p:spPr>
            <a:xfrm>
              <a:off x="3271158" y="3026247"/>
              <a:ext cx="2601686" cy="9021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Hope</a:t>
              </a:r>
            </a:p>
          </p:txBody>
        </p:sp>
        <p:sp>
          <p:nvSpPr>
            <p:cNvPr id="61" name="Rectangle 60"/>
            <p:cNvSpPr/>
            <p:nvPr/>
          </p:nvSpPr>
          <p:spPr>
            <a:xfrm>
              <a:off x="6324601" y="3022398"/>
              <a:ext cx="2601686" cy="9021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Energy &amp; Creativity</a:t>
              </a:r>
            </a:p>
          </p:txBody>
        </p:sp>
        <p:sp>
          <p:nvSpPr>
            <p:cNvPr id="62" name="Rectangle 61"/>
            <p:cNvSpPr/>
            <p:nvPr/>
          </p:nvSpPr>
          <p:spPr>
            <a:xfrm>
              <a:off x="217715" y="4056790"/>
              <a:ext cx="2601686" cy="9021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Integrity</a:t>
              </a:r>
            </a:p>
          </p:txBody>
        </p:sp>
        <p:sp>
          <p:nvSpPr>
            <p:cNvPr id="63" name="Rectangle 62"/>
            <p:cNvSpPr/>
            <p:nvPr/>
          </p:nvSpPr>
          <p:spPr>
            <a:xfrm>
              <a:off x="3271158" y="4049673"/>
              <a:ext cx="2601686" cy="9021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Trust</a:t>
              </a:r>
            </a:p>
          </p:txBody>
        </p:sp>
        <p:sp>
          <p:nvSpPr>
            <p:cNvPr id="64" name="Rectangle 63"/>
            <p:cNvSpPr/>
            <p:nvPr/>
          </p:nvSpPr>
          <p:spPr>
            <a:xfrm>
              <a:off x="6359869" y="4049718"/>
              <a:ext cx="2601686" cy="9021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Reliability &amp; </a:t>
              </a:r>
              <a:br>
                <a:rPr lang="en-US" sz="1400" dirty="0">
                  <a:latin typeface="Arial"/>
                  <a:cs typeface="Arial"/>
                </a:rPr>
              </a:br>
              <a:r>
                <a:rPr lang="en-US" sz="1400" dirty="0">
                  <a:latin typeface="Arial"/>
                  <a:cs typeface="Arial"/>
                </a:rPr>
                <a:t>Accountability</a:t>
              </a:r>
            </a:p>
          </p:txBody>
        </p:sp>
        <p:sp>
          <p:nvSpPr>
            <p:cNvPr id="65" name="Rectangle 64"/>
            <p:cNvSpPr/>
            <p:nvPr/>
          </p:nvSpPr>
          <p:spPr>
            <a:xfrm>
              <a:off x="229549" y="5467812"/>
              <a:ext cx="2601686" cy="623452"/>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Encouragement</a:t>
              </a:r>
            </a:p>
          </p:txBody>
        </p:sp>
        <p:sp>
          <p:nvSpPr>
            <p:cNvPr id="66" name="Rectangle 65"/>
            <p:cNvSpPr/>
            <p:nvPr/>
          </p:nvSpPr>
          <p:spPr>
            <a:xfrm>
              <a:off x="3263139" y="5460696"/>
              <a:ext cx="2601686" cy="623452"/>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Growth</a:t>
              </a:r>
            </a:p>
          </p:txBody>
        </p:sp>
        <p:sp>
          <p:nvSpPr>
            <p:cNvPr id="67" name="Rectangle 66"/>
            <p:cNvSpPr/>
            <p:nvPr/>
          </p:nvSpPr>
          <p:spPr>
            <a:xfrm>
              <a:off x="6324601" y="5460696"/>
              <a:ext cx="2601686" cy="623452"/>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Self-Reliance &amp; </a:t>
              </a:r>
              <a:br>
                <a:rPr lang="en-US" sz="1400" dirty="0">
                  <a:latin typeface="Arial"/>
                  <a:cs typeface="Arial"/>
                </a:rPr>
              </a:br>
              <a:r>
                <a:rPr lang="en-US" sz="1400" dirty="0">
                  <a:latin typeface="Arial"/>
                  <a:cs typeface="Arial"/>
                </a:rPr>
                <a:t>Leadership Development</a:t>
              </a:r>
            </a:p>
          </p:txBody>
        </p:sp>
        <p:sp>
          <p:nvSpPr>
            <p:cNvPr id="68" name="TextBox 67"/>
            <p:cNvSpPr txBox="1"/>
            <p:nvPr/>
          </p:nvSpPr>
          <p:spPr>
            <a:xfrm>
              <a:off x="223458" y="5154471"/>
              <a:ext cx="1889186" cy="331917"/>
            </a:xfrm>
            <a:prstGeom prst="rect">
              <a:avLst/>
            </a:prstGeom>
            <a:noFill/>
          </p:spPr>
          <p:txBody>
            <a:bodyPr wrap="none" rtlCol="0">
              <a:spAutoFit/>
            </a:bodyPr>
            <a:lstStyle/>
            <a:p>
              <a:r>
                <a:rPr lang="en-US" sz="1200" i="1" dirty="0">
                  <a:solidFill>
                    <a:schemeClr val="accent5">
                      <a:lumMod val="75000"/>
                    </a:schemeClr>
                  </a:solidFill>
                  <a:latin typeface="Helvetica" panose="020B0604020202020204" pitchFamily="34" charset="0"/>
                  <a:cs typeface="Helvetica" panose="020B0604020202020204" pitchFamily="34" charset="0"/>
                </a:rPr>
                <a:t>Supporting</a:t>
              </a:r>
              <a:r>
                <a:rPr lang="en-US" sz="1200" i="1" dirty="0">
                  <a:solidFill>
                    <a:schemeClr val="bg2">
                      <a:lumMod val="50000"/>
                    </a:schemeClr>
                  </a:solidFill>
                  <a:latin typeface="Helvetica" panose="020B0604020202020204" pitchFamily="34" charset="0"/>
                  <a:cs typeface="Helvetica" panose="020B0604020202020204" pitchFamily="34" charset="0"/>
                </a:rPr>
                <a:t> </a:t>
              </a:r>
              <a:r>
                <a:rPr lang="en-US" sz="1200" i="1" dirty="0">
                  <a:solidFill>
                    <a:schemeClr val="accent5">
                      <a:lumMod val="75000"/>
                    </a:schemeClr>
                  </a:solidFill>
                  <a:latin typeface="Helvetica" panose="020B0604020202020204" pitchFamily="34" charset="0"/>
                  <a:cs typeface="Helvetica" panose="020B0604020202020204" pitchFamily="34" charset="0"/>
                </a:rPr>
                <a:t>Dimension</a:t>
              </a:r>
              <a:r>
                <a:rPr lang="en-US" sz="1400" i="1" dirty="0">
                  <a:solidFill>
                    <a:schemeClr val="bg2">
                      <a:lumMod val="50000"/>
                    </a:schemeClr>
                  </a:solidFill>
                </a:rPr>
                <a:t>:</a:t>
              </a:r>
            </a:p>
          </p:txBody>
        </p:sp>
        <p:sp>
          <p:nvSpPr>
            <p:cNvPr id="69" name="Chevron 68"/>
            <p:cNvSpPr/>
            <p:nvPr/>
          </p:nvSpPr>
          <p:spPr>
            <a:xfrm>
              <a:off x="2929619" y="5663424"/>
              <a:ext cx="235136" cy="258926"/>
            </a:xfrm>
            <a:prstGeom prst="chevron">
              <a:avLst/>
            </a:prstGeom>
            <a:solidFill>
              <a:schemeClr val="bg1"/>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sp>
          <p:nvSpPr>
            <p:cNvPr id="70" name="Chevron 69"/>
            <p:cNvSpPr/>
            <p:nvPr/>
          </p:nvSpPr>
          <p:spPr>
            <a:xfrm>
              <a:off x="5977619" y="5663424"/>
              <a:ext cx="235136" cy="258926"/>
            </a:xfrm>
            <a:prstGeom prst="chevron">
              <a:avLst/>
            </a:prstGeom>
            <a:solidFill>
              <a:schemeClr val="bg1"/>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sp>
          <p:nvSpPr>
            <p:cNvPr id="71" name="Rectangle 70"/>
            <p:cNvSpPr/>
            <p:nvPr/>
          </p:nvSpPr>
          <p:spPr>
            <a:xfrm>
              <a:off x="3328361" y="1079110"/>
              <a:ext cx="2601686" cy="46167"/>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72" name="Rectangle 71"/>
            <p:cNvSpPr/>
            <p:nvPr/>
          </p:nvSpPr>
          <p:spPr>
            <a:xfrm>
              <a:off x="6372632" y="1079110"/>
              <a:ext cx="2601686" cy="4616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73" name="Chevron 72"/>
            <p:cNvSpPr/>
            <p:nvPr/>
          </p:nvSpPr>
          <p:spPr>
            <a:xfrm>
              <a:off x="2929619" y="2461334"/>
              <a:ext cx="235136" cy="258926"/>
            </a:xfrm>
            <a:prstGeom prst="chevron">
              <a:avLst/>
            </a:prstGeom>
            <a:solidFill>
              <a:schemeClr val="bg1"/>
            </a:solidFill>
            <a:ln>
              <a:solidFill>
                <a:srgbClr val="00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sp>
          <p:nvSpPr>
            <p:cNvPr id="74" name="Chevron 73"/>
            <p:cNvSpPr/>
            <p:nvPr/>
          </p:nvSpPr>
          <p:spPr>
            <a:xfrm>
              <a:off x="2929619" y="3473706"/>
              <a:ext cx="235136" cy="258926"/>
            </a:xfrm>
            <a:prstGeom prst="chevron">
              <a:avLst/>
            </a:prstGeom>
            <a:solidFill>
              <a:schemeClr val="bg1"/>
            </a:solidFill>
            <a:ln>
              <a:solidFill>
                <a:srgbClr val="00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sp>
          <p:nvSpPr>
            <p:cNvPr id="75" name="Chevron 74"/>
            <p:cNvSpPr/>
            <p:nvPr/>
          </p:nvSpPr>
          <p:spPr>
            <a:xfrm>
              <a:off x="2929619" y="4507848"/>
              <a:ext cx="235136" cy="258926"/>
            </a:xfrm>
            <a:prstGeom prst="chevron">
              <a:avLst/>
            </a:prstGeom>
            <a:solidFill>
              <a:schemeClr val="bg1"/>
            </a:solidFill>
            <a:ln>
              <a:solidFill>
                <a:srgbClr val="00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sp>
          <p:nvSpPr>
            <p:cNvPr id="76" name="Chevron 75"/>
            <p:cNvSpPr/>
            <p:nvPr/>
          </p:nvSpPr>
          <p:spPr>
            <a:xfrm>
              <a:off x="5977619" y="2461334"/>
              <a:ext cx="235136" cy="258926"/>
            </a:xfrm>
            <a:prstGeom prst="chevron">
              <a:avLst/>
            </a:prstGeom>
            <a:solidFill>
              <a:schemeClr val="bg1"/>
            </a:solidFill>
            <a:ln>
              <a:solidFill>
                <a:srgbClr val="00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sp>
          <p:nvSpPr>
            <p:cNvPr id="77" name="Chevron 76"/>
            <p:cNvSpPr/>
            <p:nvPr/>
          </p:nvSpPr>
          <p:spPr>
            <a:xfrm>
              <a:off x="5977619" y="3473706"/>
              <a:ext cx="235136" cy="258926"/>
            </a:xfrm>
            <a:prstGeom prst="chevron">
              <a:avLst/>
            </a:prstGeom>
            <a:solidFill>
              <a:schemeClr val="bg1"/>
            </a:solidFill>
            <a:ln>
              <a:solidFill>
                <a:srgbClr val="00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sp>
          <p:nvSpPr>
            <p:cNvPr id="78" name="Chevron 77"/>
            <p:cNvSpPr/>
            <p:nvPr/>
          </p:nvSpPr>
          <p:spPr>
            <a:xfrm>
              <a:off x="5977619" y="4507848"/>
              <a:ext cx="235136" cy="258926"/>
            </a:xfrm>
            <a:prstGeom prst="chevron">
              <a:avLst/>
            </a:prstGeom>
            <a:solidFill>
              <a:schemeClr val="bg1"/>
            </a:solidFill>
            <a:ln>
              <a:solidFill>
                <a:srgbClr val="00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grpSp>
      <p:sp>
        <p:nvSpPr>
          <p:cNvPr id="79" name="TextBox 78"/>
          <p:cNvSpPr txBox="1"/>
          <p:nvPr/>
        </p:nvSpPr>
        <p:spPr>
          <a:xfrm>
            <a:off x="462478" y="2267336"/>
            <a:ext cx="1600118" cy="276999"/>
          </a:xfrm>
          <a:prstGeom prst="rect">
            <a:avLst/>
          </a:prstGeom>
          <a:noFill/>
        </p:spPr>
        <p:txBody>
          <a:bodyPr wrap="none" rtlCol="0">
            <a:spAutoFit/>
          </a:bodyPr>
          <a:lstStyle/>
          <a:p>
            <a:r>
              <a:rPr lang="en-US" sz="1200" i="1" dirty="0">
                <a:solidFill>
                  <a:schemeClr val="accent5">
                    <a:lumMod val="75000"/>
                  </a:schemeClr>
                </a:solidFill>
                <a:latin typeface="Helvetica" panose="020B0604020202020204" pitchFamily="34" charset="0"/>
                <a:cs typeface="Helvetica" panose="020B0604020202020204" pitchFamily="34" charset="0"/>
              </a:rPr>
              <a:t>Primary Dimensions:</a:t>
            </a:r>
          </a:p>
        </p:txBody>
      </p:sp>
      <p:sp>
        <p:nvSpPr>
          <p:cNvPr id="2" name="Footer Placeholder 1">
            <a:extLst>
              <a:ext uri="{FF2B5EF4-FFF2-40B4-BE49-F238E27FC236}">
                <a16:creationId xmlns:a16="http://schemas.microsoft.com/office/drawing/2014/main" id="{0840F14A-AA1F-8642-8B58-259C15D60AD1}"/>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140155041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The Heart of the Matter</a:t>
            </a:r>
          </a:p>
        </p:txBody>
      </p:sp>
      <p:grpSp>
        <p:nvGrpSpPr>
          <p:cNvPr id="80" name="Group 79"/>
          <p:cNvGrpSpPr/>
          <p:nvPr/>
        </p:nvGrpSpPr>
        <p:grpSpPr>
          <a:xfrm>
            <a:off x="416704" y="2032918"/>
            <a:ext cx="8209422" cy="3024014"/>
            <a:chOff x="42410" y="1079110"/>
            <a:chExt cx="8931908" cy="3763707"/>
          </a:xfrm>
        </p:grpSpPr>
        <p:sp>
          <p:nvSpPr>
            <p:cNvPr id="81" name="Rectangle 80"/>
            <p:cNvSpPr/>
            <p:nvPr/>
          </p:nvSpPr>
          <p:spPr>
            <a:xfrm>
              <a:off x="6414919" y="3385044"/>
              <a:ext cx="2515511" cy="1457773"/>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82" name="Rectangle 81"/>
            <p:cNvSpPr/>
            <p:nvPr/>
          </p:nvSpPr>
          <p:spPr>
            <a:xfrm>
              <a:off x="3328361" y="3375653"/>
              <a:ext cx="2515511" cy="1467164"/>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83" name="Rectangle 82"/>
            <p:cNvSpPr/>
            <p:nvPr/>
          </p:nvSpPr>
          <p:spPr>
            <a:xfrm>
              <a:off x="274920" y="1079110"/>
              <a:ext cx="2601686" cy="46167"/>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84" name="Rectangle 83"/>
            <p:cNvSpPr/>
            <p:nvPr/>
          </p:nvSpPr>
          <p:spPr>
            <a:xfrm>
              <a:off x="85736" y="3385044"/>
              <a:ext cx="2515511" cy="1457773"/>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85" name="TextBox 84"/>
            <p:cNvSpPr txBox="1"/>
            <p:nvPr/>
          </p:nvSpPr>
          <p:spPr>
            <a:xfrm>
              <a:off x="217715" y="1137438"/>
              <a:ext cx="2601686" cy="651203"/>
            </a:xfrm>
            <a:prstGeom prst="rect">
              <a:avLst/>
            </a:prstGeom>
            <a:noFill/>
          </p:spPr>
          <p:txBody>
            <a:bodyPr wrap="square" rtlCol="0">
              <a:spAutoFit/>
            </a:bodyPr>
            <a:lstStyle/>
            <a:p>
              <a:r>
                <a:rPr lang="en-US" sz="1400" dirty="0">
                  <a:latin typeface="helvetica" panose="020B0604020202020204" pitchFamily="34" charset="0"/>
                  <a:cs typeface="helvetica" panose="020B0604020202020204" pitchFamily="34" charset="0"/>
                </a:rPr>
                <a:t>Leaders help constituents find…</a:t>
              </a:r>
            </a:p>
          </p:txBody>
        </p:sp>
        <p:sp>
          <p:nvSpPr>
            <p:cNvPr id="86" name="TextBox 85"/>
            <p:cNvSpPr txBox="1"/>
            <p:nvPr/>
          </p:nvSpPr>
          <p:spPr>
            <a:xfrm>
              <a:off x="3271158" y="1137438"/>
              <a:ext cx="2601686" cy="651203"/>
            </a:xfrm>
            <a:prstGeom prst="rect">
              <a:avLst/>
            </a:prstGeom>
            <a:noFill/>
          </p:spPr>
          <p:txBody>
            <a:bodyPr wrap="square" rtlCol="0">
              <a:spAutoFit/>
            </a:bodyPr>
            <a:lstStyle/>
            <a:p>
              <a:r>
                <a:rPr lang="en-US" sz="1400" dirty="0">
                  <a:latin typeface="Helvetica" panose="020B0604020202020204" pitchFamily="34" charset="0"/>
                  <a:cs typeface="Helvetica" panose="020B0604020202020204" pitchFamily="34" charset="0"/>
                </a:rPr>
                <a:t>In service of their need for…</a:t>
              </a:r>
            </a:p>
          </p:txBody>
        </p:sp>
        <p:sp>
          <p:nvSpPr>
            <p:cNvPr id="87" name="TextBox 86"/>
            <p:cNvSpPr txBox="1"/>
            <p:nvPr/>
          </p:nvSpPr>
          <p:spPr>
            <a:xfrm>
              <a:off x="6315429" y="1102194"/>
              <a:ext cx="2583339" cy="383061"/>
            </a:xfrm>
            <a:prstGeom prst="rect">
              <a:avLst/>
            </a:prstGeom>
            <a:noFill/>
          </p:spPr>
          <p:txBody>
            <a:bodyPr wrap="square" rtlCol="0">
              <a:spAutoFit/>
            </a:bodyPr>
            <a:lstStyle/>
            <a:p>
              <a:r>
                <a:rPr lang="en-US" sz="1400" dirty="0">
                  <a:latin typeface="helvetica" panose="020B0604020202020204" pitchFamily="34" charset="0"/>
                  <a:cs typeface="helvetica" panose="020B0604020202020204" pitchFamily="34" charset="0"/>
                </a:rPr>
                <a:t>To help create…</a:t>
              </a:r>
            </a:p>
          </p:txBody>
        </p:sp>
        <p:sp>
          <p:nvSpPr>
            <p:cNvPr id="88" name="Rectangle 87"/>
            <p:cNvSpPr/>
            <p:nvPr/>
          </p:nvSpPr>
          <p:spPr>
            <a:xfrm>
              <a:off x="42410" y="3303828"/>
              <a:ext cx="2601686" cy="1430257"/>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helvetica" panose="020B0604020202020204" pitchFamily="34" charset="0"/>
                  <a:cs typeface="helvetica" panose="020B0604020202020204" pitchFamily="34" charset="0"/>
                </a:rPr>
                <a:t>Encouragement</a:t>
              </a:r>
            </a:p>
          </p:txBody>
        </p:sp>
        <p:sp>
          <p:nvSpPr>
            <p:cNvPr id="89" name="Rectangle 88"/>
            <p:cNvSpPr/>
            <p:nvPr/>
          </p:nvSpPr>
          <p:spPr>
            <a:xfrm>
              <a:off x="3284473" y="3330554"/>
              <a:ext cx="2601686" cy="140353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helvetica" panose="020B0604020202020204" pitchFamily="34" charset="0"/>
                  <a:cs typeface="helvetica" panose="020B0604020202020204" pitchFamily="34" charset="0"/>
                </a:rPr>
                <a:t>Growth</a:t>
              </a:r>
            </a:p>
          </p:txBody>
        </p:sp>
        <p:sp>
          <p:nvSpPr>
            <p:cNvPr id="90" name="Rectangle 89"/>
            <p:cNvSpPr/>
            <p:nvPr/>
          </p:nvSpPr>
          <p:spPr>
            <a:xfrm>
              <a:off x="6372632" y="3357907"/>
              <a:ext cx="2601686" cy="1376177"/>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helvetica" panose="020B0604020202020204" pitchFamily="34" charset="0"/>
                  <a:cs typeface="helvetica" panose="020B0604020202020204" pitchFamily="34" charset="0"/>
                </a:rPr>
                <a:t>Self-Reliance &amp; </a:t>
              </a:r>
              <a:br>
                <a:rPr lang="en-US" sz="1400" dirty="0">
                  <a:latin typeface="helvetica" panose="020B0604020202020204" pitchFamily="34" charset="0"/>
                  <a:cs typeface="helvetica" panose="020B0604020202020204" pitchFamily="34" charset="0"/>
                </a:rPr>
              </a:br>
              <a:r>
                <a:rPr lang="en-US" sz="1400" dirty="0">
                  <a:latin typeface="helvetica" panose="020B0604020202020204" pitchFamily="34" charset="0"/>
                  <a:cs typeface="helvetica" panose="020B0604020202020204" pitchFamily="34" charset="0"/>
                </a:rPr>
                <a:t>Leadership Development</a:t>
              </a:r>
            </a:p>
          </p:txBody>
        </p:sp>
        <p:sp>
          <p:nvSpPr>
            <p:cNvPr id="91" name="TextBox 90"/>
            <p:cNvSpPr txBox="1"/>
            <p:nvPr/>
          </p:nvSpPr>
          <p:spPr>
            <a:xfrm>
              <a:off x="42410" y="2659743"/>
              <a:ext cx="1901394" cy="383061"/>
            </a:xfrm>
            <a:prstGeom prst="rect">
              <a:avLst/>
            </a:prstGeom>
            <a:noFill/>
          </p:spPr>
          <p:txBody>
            <a:bodyPr wrap="none" rtlCol="0">
              <a:spAutoFit/>
            </a:bodyPr>
            <a:lstStyle/>
            <a:p>
              <a:r>
                <a:rPr lang="en-US" sz="1200" i="1" dirty="0">
                  <a:solidFill>
                    <a:schemeClr val="accent5">
                      <a:lumMod val="75000"/>
                    </a:schemeClr>
                  </a:solidFill>
                  <a:latin typeface="Helvetica" panose="020B0604020202020204" pitchFamily="34" charset="0"/>
                  <a:cs typeface="Helvetica" panose="020B0604020202020204" pitchFamily="34" charset="0"/>
                </a:rPr>
                <a:t>Supporting</a:t>
              </a:r>
              <a:r>
                <a:rPr lang="en-US" sz="1400" i="1" dirty="0">
                  <a:solidFill>
                    <a:schemeClr val="bg2">
                      <a:lumMod val="50000"/>
                    </a:schemeClr>
                  </a:solidFill>
                  <a:latin typeface="Helvetica" panose="020B0604020202020204" pitchFamily="34" charset="0"/>
                  <a:cs typeface="Helvetica" panose="020B0604020202020204" pitchFamily="34" charset="0"/>
                </a:rPr>
                <a:t> </a:t>
              </a:r>
              <a:r>
                <a:rPr lang="en-US" sz="1200" i="1" dirty="0">
                  <a:solidFill>
                    <a:schemeClr val="accent5">
                      <a:lumMod val="75000"/>
                    </a:schemeClr>
                  </a:solidFill>
                  <a:latin typeface="Helvetica" panose="020B0604020202020204" pitchFamily="34" charset="0"/>
                  <a:cs typeface="Helvetica" panose="020B0604020202020204" pitchFamily="34" charset="0"/>
                </a:rPr>
                <a:t>Dimension</a:t>
              </a:r>
              <a:r>
                <a:rPr lang="en-US" sz="1400" i="1" dirty="0">
                  <a:solidFill>
                    <a:schemeClr val="bg2">
                      <a:lumMod val="50000"/>
                    </a:schemeClr>
                  </a:solidFill>
                  <a:latin typeface="Helvetica" panose="020B0604020202020204" pitchFamily="34" charset="0"/>
                  <a:cs typeface="Helvetica" panose="020B0604020202020204" pitchFamily="34" charset="0"/>
                </a:rPr>
                <a:t>:</a:t>
              </a:r>
            </a:p>
          </p:txBody>
        </p:sp>
        <p:sp>
          <p:nvSpPr>
            <p:cNvPr id="92" name="Rectangle 91"/>
            <p:cNvSpPr/>
            <p:nvPr/>
          </p:nvSpPr>
          <p:spPr>
            <a:xfrm>
              <a:off x="3328361" y="1079110"/>
              <a:ext cx="2601686" cy="46167"/>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93" name="Rectangle 92"/>
            <p:cNvSpPr/>
            <p:nvPr/>
          </p:nvSpPr>
          <p:spPr>
            <a:xfrm>
              <a:off x="6372632" y="1079110"/>
              <a:ext cx="2601686" cy="46167"/>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94" name="Chevron 93"/>
            <p:cNvSpPr/>
            <p:nvPr/>
          </p:nvSpPr>
          <p:spPr>
            <a:xfrm>
              <a:off x="2891642" y="3907810"/>
              <a:ext cx="188132" cy="249017"/>
            </a:xfrm>
            <a:prstGeom prst="chevron">
              <a:avLst/>
            </a:prstGeom>
            <a:solidFill>
              <a:schemeClr val="bg1"/>
            </a:solidFill>
            <a:ln>
              <a:solidFill>
                <a:srgbClr val="00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grpSp>
      <p:sp>
        <p:nvSpPr>
          <p:cNvPr id="95" name="Chevron 48">
            <a:extLst>
              <a:ext uri="{FF2B5EF4-FFF2-40B4-BE49-F238E27FC236}">
                <a16:creationId xmlns:a16="http://schemas.microsoft.com/office/drawing/2014/main" id="{201E2459-3CB5-4811-8586-93899A4EB6DE}"/>
              </a:ext>
            </a:extLst>
          </p:cNvPr>
          <p:cNvSpPr/>
          <p:nvPr/>
        </p:nvSpPr>
        <p:spPr>
          <a:xfrm>
            <a:off x="6005710" y="3783584"/>
            <a:ext cx="172914" cy="200077"/>
          </a:xfrm>
          <a:prstGeom prst="chevron">
            <a:avLst/>
          </a:prstGeom>
          <a:solidFill>
            <a:schemeClr val="bg1"/>
          </a:solidFill>
          <a:ln>
            <a:solidFill>
              <a:srgbClr val="00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sp>
        <p:nvSpPr>
          <p:cNvPr id="2" name="Footer Placeholder 1">
            <a:extLst>
              <a:ext uri="{FF2B5EF4-FFF2-40B4-BE49-F238E27FC236}">
                <a16:creationId xmlns:a16="http://schemas.microsoft.com/office/drawing/2014/main" id="{B55528F5-6A7C-884B-A523-DE8AD9BDD6B5}"/>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384212496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Growing Leadership</a:t>
            </a:r>
          </a:p>
        </p:txBody>
      </p:sp>
      <p:sp>
        <p:nvSpPr>
          <p:cNvPr id="2" name="TextBox 1"/>
          <p:cNvSpPr txBox="1"/>
          <p:nvPr/>
        </p:nvSpPr>
        <p:spPr>
          <a:xfrm>
            <a:off x="580571" y="1753810"/>
            <a:ext cx="8106229" cy="4247317"/>
          </a:xfrm>
          <a:prstGeom prst="rect">
            <a:avLst/>
          </a:prstGeom>
          <a:noFill/>
        </p:spPr>
        <p:txBody>
          <a:bodyPr wrap="square" rtlCol="0">
            <a:spAutoFit/>
          </a:bodyPr>
          <a:lstStyle/>
          <a:p>
            <a:pPr marL="342900" indent="-342900">
              <a:buFont typeface="Arial" panose="020B0604020202020204" pitchFamily="34" charset="0"/>
              <a:buChar char="•"/>
            </a:pPr>
            <a:r>
              <a:rPr lang="en-US" sz="2800" dirty="0"/>
              <a:t>Leadership can be learned but not taught</a:t>
            </a:r>
            <a:br>
              <a:rPr lang="en-US" sz="2800" dirty="0"/>
            </a:br>
            <a:endParaRPr lang="en-US" sz="2800" dirty="0"/>
          </a:p>
          <a:p>
            <a:pPr marL="342900" indent="-342900">
              <a:buFont typeface="Arial" panose="020B0604020202020204" pitchFamily="34" charset="0"/>
              <a:buChar char="•"/>
            </a:pPr>
            <a:r>
              <a:rPr lang="en-US" sz="2800" dirty="0"/>
              <a:t>Leadership is “grown into” under the right conditions</a:t>
            </a:r>
          </a:p>
          <a:p>
            <a:r>
              <a:rPr lang="en-US" sz="2800" dirty="0"/>
              <a:t>	- Education</a:t>
            </a:r>
          </a:p>
          <a:p>
            <a:r>
              <a:rPr lang="en-US" sz="2800" dirty="0"/>
              <a:t>	- Experience</a:t>
            </a:r>
          </a:p>
          <a:p>
            <a:r>
              <a:rPr lang="en-US" sz="2800" dirty="0"/>
              <a:t>	- Opportunity</a:t>
            </a:r>
          </a:p>
          <a:p>
            <a:endParaRPr lang="en-US" sz="2800" dirty="0"/>
          </a:p>
          <a:p>
            <a:r>
              <a:rPr lang="en-US" sz="2800" dirty="0"/>
              <a:t>								  -Paul Woodruff</a:t>
            </a:r>
          </a:p>
          <a:p>
            <a:endParaRPr lang="en-US" dirty="0"/>
          </a:p>
        </p:txBody>
      </p:sp>
      <p:sp>
        <p:nvSpPr>
          <p:cNvPr id="3" name="Footer Placeholder 2">
            <a:extLst>
              <a:ext uri="{FF2B5EF4-FFF2-40B4-BE49-F238E27FC236}">
                <a16:creationId xmlns:a16="http://schemas.microsoft.com/office/drawing/2014/main" id="{608032C3-A8D3-8547-AC1C-2D52CE19A561}"/>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299871404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4638"/>
            <a:ext cx="9144000" cy="6858000"/>
          </a:xfrm>
          <a:prstGeom prst="rect">
            <a:avLst/>
          </a:prstGeom>
        </p:spPr>
      </p:pic>
      <p:sp>
        <p:nvSpPr>
          <p:cNvPr id="5" name="Title 4"/>
          <p:cNvSpPr>
            <a:spLocks noGrp="1"/>
          </p:cNvSpPr>
          <p:nvPr>
            <p:ph type="title"/>
          </p:nvPr>
        </p:nvSpPr>
        <p:spPr/>
        <p:txBody>
          <a:bodyPr/>
          <a:lstStyle/>
          <a:p>
            <a:r>
              <a:rPr lang="en-US" b="1" u="sng" dirty="0"/>
              <a:t>Technical and Adaptive Work</a:t>
            </a:r>
          </a:p>
        </p:txBody>
      </p:sp>
      <p:sp>
        <p:nvSpPr>
          <p:cNvPr id="3" name="Content Placeholder 2"/>
          <p:cNvSpPr>
            <a:spLocks noGrp="1"/>
          </p:cNvSpPr>
          <p:nvPr>
            <p:ph sz="half" idx="1"/>
          </p:nvPr>
        </p:nvSpPr>
        <p:spPr>
          <a:xfrm>
            <a:off x="4625359" y="1863717"/>
            <a:ext cx="4038600" cy="4525963"/>
          </a:xfrm>
        </p:spPr>
        <p:txBody>
          <a:bodyPr>
            <a:normAutofit fontScale="62500" lnSpcReduction="20000"/>
          </a:bodyPr>
          <a:lstStyle/>
          <a:p>
            <a:r>
              <a:rPr lang="en-US" dirty="0"/>
              <a:t>Difficult to identify (easy to deny)</a:t>
            </a:r>
          </a:p>
          <a:p>
            <a:r>
              <a:rPr lang="en-US" sz="2900" dirty="0"/>
              <a:t>Require changes in values, beliefs, roles, relationships, &amp; approaches to work</a:t>
            </a:r>
          </a:p>
          <a:p>
            <a:r>
              <a:rPr lang="en-US" sz="2900" dirty="0"/>
              <a:t>People with the problem do the work of solving it</a:t>
            </a:r>
          </a:p>
          <a:p>
            <a:r>
              <a:rPr lang="en-US" sz="2900" dirty="0"/>
              <a:t>Require change in numerous places; usually cross organizational boundaries</a:t>
            </a:r>
          </a:p>
          <a:p>
            <a:r>
              <a:rPr lang="en-US" sz="2900" dirty="0"/>
              <a:t>People often resist even acknowledging adaptive challenges.</a:t>
            </a:r>
          </a:p>
          <a:p>
            <a:r>
              <a:rPr lang="en-US" sz="2900" dirty="0"/>
              <a:t>“Solutions” require experiments and new discoveries; they can take a long time to implement and cannot be implemented by edict</a:t>
            </a:r>
          </a:p>
          <a:p>
            <a:endParaRPr lang="en-US" dirty="0"/>
          </a:p>
        </p:txBody>
      </p:sp>
      <p:sp>
        <p:nvSpPr>
          <p:cNvPr id="6" name="Content Placeholder 5"/>
          <p:cNvSpPr>
            <a:spLocks noGrp="1"/>
          </p:cNvSpPr>
          <p:nvPr>
            <p:ph sz="half" idx="2"/>
          </p:nvPr>
        </p:nvSpPr>
        <p:spPr>
          <a:xfrm>
            <a:off x="488043" y="1840776"/>
            <a:ext cx="4038600" cy="4525963"/>
          </a:xfrm>
        </p:spPr>
        <p:txBody>
          <a:bodyPr>
            <a:normAutofit fontScale="62500" lnSpcReduction="20000"/>
          </a:bodyPr>
          <a:lstStyle/>
          <a:p>
            <a:pPr>
              <a:buFont typeface="Arial" panose="020B0604020202020204" pitchFamily="34" charset="0"/>
              <a:buChar char="•"/>
            </a:pPr>
            <a:r>
              <a:rPr lang="en-US" dirty="0">
                <a:solidFill>
                  <a:srgbClr val="9C381A"/>
                </a:solidFill>
              </a:rPr>
              <a:t>	</a:t>
            </a:r>
            <a:r>
              <a:rPr lang="en-US" dirty="0"/>
              <a:t>Easy to identify</a:t>
            </a:r>
          </a:p>
          <a:p>
            <a:pPr>
              <a:buFont typeface="Arial" panose="020B0604020202020204" pitchFamily="34" charset="0"/>
              <a:buChar char="•"/>
            </a:pPr>
            <a:r>
              <a:rPr lang="en-US" dirty="0"/>
              <a:t>Often lend themselves to quick and easy solutions</a:t>
            </a:r>
          </a:p>
          <a:p>
            <a:pPr>
              <a:buFont typeface="Arial" panose="020B0604020202020204" pitchFamily="34" charset="0"/>
              <a:buChar char="•"/>
            </a:pPr>
            <a:r>
              <a:rPr lang="en-US" dirty="0"/>
              <a:t>Often can be solved by an authority or expert</a:t>
            </a:r>
          </a:p>
          <a:p>
            <a:pPr>
              <a:buFont typeface="Arial" panose="020B0604020202020204" pitchFamily="34" charset="0"/>
              <a:buChar char="•"/>
            </a:pPr>
            <a:r>
              <a:rPr lang="en-US" dirty="0"/>
              <a:t>Require change in just one or a few places; often contained within organizational boundaries</a:t>
            </a:r>
          </a:p>
          <a:p>
            <a:pPr>
              <a:buFont typeface="Arial" panose="020B0604020202020204" pitchFamily="34" charset="0"/>
              <a:buChar char="•"/>
            </a:pPr>
            <a:r>
              <a:rPr lang="en-US" dirty="0"/>
              <a:t>People are generally receptive to technical solutions</a:t>
            </a:r>
          </a:p>
          <a:p>
            <a:pPr>
              <a:buFont typeface="Arial" panose="020B0604020202020204" pitchFamily="34" charset="0"/>
              <a:buChar char="•"/>
            </a:pPr>
            <a:r>
              <a:rPr lang="en-US" dirty="0"/>
              <a:t>Solutions can often be implemented quickly—even by edict</a:t>
            </a:r>
          </a:p>
          <a:p>
            <a:pPr marL="0" indent="0">
              <a:buNone/>
            </a:pPr>
            <a:endParaRPr lang="en-US" u="sng" dirty="0">
              <a:solidFill>
                <a:srgbClr val="262626"/>
              </a:solidFill>
            </a:endParaRPr>
          </a:p>
        </p:txBody>
      </p:sp>
      <p:sp>
        <p:nvSpPr>
          <p:cNvPr id="2" name="TextBox 1">
            <a:extLst>
              <a:ext uri="{FF2B5EF4-FFF2-40B4-BE49-F238E27FC236}">
                <a16:creationId xmlns:a16="http://schemas.microsoft.com/office/drawing/2014/main" id="{37FE6BAF-ECBD-7D44-B154-2C2B111949A1}"/>
              </a:ext>
            </a:extLst>
          </p:cNvPr>
          <p:cNvSpPr txBox="1"/>
          <p:nvPr/>
        </p:nvSpPr>
        <p:spPr>
          <a:xfrm>
            <a:off x="488043" y="1412079"/>
            <a:ext cx="3488056" cy="369332"/>
          </a:xfrm>
          <a:prstGeom prst="rect">
            <a:avLst/>
          </a:prstGeom>
          <a:noFill/>
        </p:spPr>
        <p:txBody>
          <a:bodyPr wrap="square" rtlCol="0">
            <a:spAutoFit/>
          </a:bodyPr>
          <a:lstStyle/>
          <a:p>
            <a:r>
              <a:rPr lang="en-US" dirty="0">
                <a:latin typeface="Helvetica" panose="020B0604020202020204" pitchFamily="34" charset="0"/>
                <a:cs typeface="Helvetica" panose="020B0604020202020204" pitchFamily="34" charset="0"/>
              </a:rPr>
              <a:t>Technical Problems</a:t>
            </a:r>
            <a:endParaRPr lang="en-US" dirty="0"/>
          </a:p>
        </p:txBody>
      </p:sp>
      <p:sp>
        <p:nvSpPr>
          <p:cNvPr id="8" name="TextBox 7">
            <a:extLst>
              <a:ext uri="{FF2B5EF4-FFF2-40B4-BE49-F238E27FC236}">
                <a16:creationId xmlns:a16="http://schemas.microsoft.com/office/drawing/2014/main" id="{24259644-9FC6-7D45-9F76-1C14654AC13F}"/>
              </a:ext>
            </a:extLst>
          </p:cNvPr>
          <p:cNvSpPr txBox="1"/>
          <p:nvPr/>
        </p:nvSpPr>
        <p:spPr>
          <a:xfrm>
            <a:off x="4723544" y="1428243"/>
            <a:ext cx="3215811" cy="369332"/>
          </a:xfrm>
          <a:prstGeom prst="rect">
            <a:avLst/>
          </a:prstGeom>
          <a:noFill/>
        </p:spPr>
        <p:txBody>
          <a:bodyPr wrap="square" rtlCol="0">
            <a:spAutoFit/>
          </a:bodyPr>
          <a:lstStyle/>
          <a:p>
            <a:r>
              <a:rPr lang="en-US" dirty="0">
                <a:latin typeface="Helvetica" pitchFamily="2" charset="0"/>
              </a:rPr>
              <a:t>Adaptive Challenges</a:t>
            </a:r>
          </a:p>
        </p:txBody>
      </p:sp>
      <p:sp>
        <p:nvSpPr>
          <p:cNvPr id="9" name="TextBox 8">
            <a:extLst>
              <a:ext uri="{FF2B5EF4-FFF2-40B4-BE49-F238E27FC236}">
                <a16:creationId xmlns:a16="http://schemas.microsoft.com/office/drawing/2014/main" id="{6322C4CE-DCC1-B843-82D3-BFDF78537CD8}"/>
              </a:ext>
            </a:extLst>
          </p:cNvPr>
          <p:cNvSpPr txBox="1"/>
          <p:nvPr/>
        </p:nvSpPr>
        <p:spPr>
          <a:xfrm>
            <a:off x="457200" y="5814888"/>
            <a:ext cx="6472719" cy="923330"/>
          </a:xfrm>
          <a:prstGeom prst="rect">
            <a:avLst/>
          </a:prstGeom>
          <a:noFill/>
        </p:spPr>
        <p:txBody>
          <a:bodyPr wrap="square" rtlCol="0">
            <a:spAutoFit/>
          </a:bodyPr>
          <a:lstStyle/>
          <a:p>
            <a:r>
              <a:rPr lang="en-US" b="1" dirty="0"/>
              <a:t>The single biggest failure of leadership is to treat adaptive challenges like technical problems </a:t>
            </a:r>
            <a:endParaRPr lang="en-US" b="1" dirty="0">
              <a:latin typeface="Helvetica" panose="020B0604020202020204" pitchFamily="34" charset="0"/>
              <a:cs typeface="Helvetica" panose="020B0604020202020204" pitchFamily="34" charset="0"/>
            </a:endParaRPr>
          </a:p>
          <a:p>
            <a:endParaRPr lang="en-US" dirty="0"/>
          </a:p>
        </p:txBody>
      </p:sp>
      <p:sp>
        <p:nvSpPr>
          <p:cNvPr id="10" name="Footer Placeholder 9">
            <a:extLst>
              <a:ext uri="{FF2B5EF4-FFF2-40B4-BE49-F238E27FC236}">
                <a16:creationId xmlns:a16="http://schemas.microsoft.com/office/drawing/2014/main" id="{0CDA043E-56E1-E34E-AC30-6FA59486E8DF}"/>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53469701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Adaptive Work Fosters Growth</a:t>
            </a:r>
          </a:p>
        </p:txBody>
      </p:sp>
      <p:sp>
        <p:nvSpPr>
          <p:cNvPr id="2" name="TextBox 1"/>
          <p:cNvSpPr txBox="1"/>
          <p:nvPr/>
        </p:nvSpPr>
        <p:spPr>
          <a:xfrm>
            <a:off x="580571" y="1520022"/>
            <a:ext cx="8106229" cy="2769989"/>
          </a:xfrm>
          <a:prstGeom prst="rect">
            <a:avLst/>
          </a:prstGeom>
          <a:noFill/>
        </p:spPr>
        <p:txBody>
          <a:bodyPr wrap="square" rtlCol="0">
            <a:spAutoFit/>
          </a:bodyPr>
          <a:lstStyle/>
          <a:p>
            <a:r>
              <a:rPr lang="en-US" sz="2800" dirty="0"/>
              <a:t>Adaptive Work…</a:t>
            </a:r>
          </a:p>
          <a:p>
            <a:endParaRPr lang="en-US" sz="2800" dirty="0"/>
          </a:p>
          <a:p>
            <a:pPr marL="342900" indent="-342900">
              <a:buFont typeface="Arial" panose="020B0604020202020204" pitchFamily="34" charset="0"/>
              <a:buChar char="•"/>
            </a:pPr>
            <a:r>
              <a:rPr lang="en-US" sz="2000" dirty="0"/>
              <a:t>is needed when known “technical solutions” no longer solve our problems</a:t>
            </a:r>
          </a:p>
          <a:p>
            <a:pPr marL="342900" indent="-342900">
              <a:buFont typeface="Arial" panose="020B0604020202020204" pitchFamily="34" charset="0"/>
              <a:buChar char="•"/>
            </a:pPr>
            <a:r>
              <a:rPr lang="en-US" sz="2000" dirty="0"/>
              <a:t>necessitates bringing together differences - fostering conflict in service of learning</a:t>
            </a:r>
          </a:p>
          <a:p>
            <a:pPr marL="342900" indent="-342900">
              <a:buFont typeface="Arial" panose="020B0604020202020204" pitchFamily="34" charset="0"/>
              <a:buChar char="•"/>
            </a:pPr>
            <a:r>
              <a:rPr lang="en-US" sz="2000" dirty="0"/>
              <a:t>generates disequilibrium, distress, and difficult adjustments</a:t>
            </a:r>
          </a:p>
          <a:p>
            <a:endParaRPr lang="en-US" dirty="0"/>
          </a:p>
        </p:txBody>
      </p:sp>
      <p:sp>
        <p:nvSpPr>
          <p:cNvPr id="3" name="TextBox 2">
            <a:extLst>
              <a:ext uri="{FF2B5EF4-FFF2-40B4-BE49-F238E27FC236}">
                <a16:creationId xmlns:a16="http://schemas.microsoft.com/office/drawing/2014/main" id="{E1DA136A-43F2-A04C-A729-A1353D81BDF0}"/>
              </a:ext>
            </a:extLst>
          </p:cNvPr>
          <p:cNvSpPr txBox="1"/>
          <p:nvPr/>
        </p:nvSpPr>
        <p:spPr>
          <a:xfrm>
            <a:off x="457200" y="4715838"/>
            <a:ext cx="6272373" cy="923330"/>
          </a:xfrm>
          <a:prstGeom prst="rect">
            <a:avLst/>
          </a:prstGeom>
          <a:noFill/>
        </p:spPr>
        <p:txBody>
          <a:bodyPr wrap="square" rtlCol="0">
            <a:spAutoFit/>
          </a:bodyPr>
          <a:lstStyle/>
          <a:p>
            <a:r>
              <a:rPr lang="en-US" b="1" dirty="0">
                <a:effectLst>
                  <a:outerShdw blurRad="38100" dist="38100" dir="2700000" algn="tl">
                    <a:srgbClr val="FFFFFF"/>
                  </a:outerShdw>
                </a:effectLst>
                <a:cs typeface="helvetica" panose="020B0604020202020204" pitchFamily="34" charset="0"/>
              </a:rPr>
              <a:t>Transformational leaders mobilize adaptive work</a:t>
            </a:r>
            <a:r>
              <a:rPr lang="en-US" b="1" dirty="0">
                <a:solidFill>
                  <a:schemeClr val="accent1"/>
                </a:solidFill>
                <a:effectLst>
                  <a:outerShdw blurRad="38100" dist="38100" dir="2700000" algn="tl">
                    <a:srgbClr val="FFFFFF"/>
                  </a:outerShdw>
                </a:effectLst>
                <a:cs typeface="helvetica" panose="020B0604020202020204" pitchFamily="34" charset="0"/>
              </a:rPr>
              <a:t> </a:t>
            </a:r>
            <a:r>
              <a:rPr lang="en-US" b="1" dirty="0">
                <a:effectLst>
                  <a:outerShdw blurRad="38100" dist="38100" dir="2700000" algn="tl">
                    <a:srgbClr val="FFFFFF"/>
                  </a:outerShdw>
                </a:effectLst>
                <a:cs typeface="helvetica" panose="020B0604020202020204" pitchFamily="34" charset="0"/>
              </a:rPr>
              <a:t>and keep their constituents’ disequilibrium in a productive range</a:t>
            </a:r>
            <a:endParaRPr lang="en-US" b="1" dirty="0">
              <a:cs typeface="helvetica" panose="020B0604020202020204" pitchFamily="34" charset="0"/>
            </a:endParaRPr>
          </a:p>
          <a:p>
            <a:endParaRPr lang="en-US" dirty="0"/>
          </a:p>
        </p:txBody>
      </p:sp>
      <p:sp>
        <p:nvSpPr>
          <p:cNvPr id="7" name="Footer Placeholder 6">
            <a:extLst>
              <a:ext uri="{FF2B5EF4-FFF2-40B4-BE49-F238E27FC236}">
                <a16:creationId xmlns:a16="http://schemas.microsoft.com/office/drawing/2014/main" id="{CAABEB72-D1FB-8048-823E-BDA436387566}"/>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220051212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a:xfrm>
            <a:off x="457200" y="973281"/>
            <a:ext cx="8229600" cy="1143000"/>
          </a:xfrm>
        </p:spPr>
        <p:txBody>
          <a:bodyPr>
            <a:normAutofit fontScale="90000"/>
          </a:bodyPr>
          <a:lstStyle/>
          <a:p>
            <a:r>
              <a:rPr lang="en-US" b="1" u="sng" dirty="0"/>
              <a:t>Transformational Leadership Practices</a:t>
            </a:r>
          </a:p>
        </p:txBody>
      </p:sp>
      <p:sp>
        <p:nvSpPr>
          <p:cNvPr id="2" name="TextBox 1"/>
          <p:cNvSpPr txBox="1"/>
          <p:nvPr/>
        </p:nvSpPr>
        <p:spPr>
          <a:xfrm>
            <a:off x="580571" y="2116281"/>
            <a:ext cx="8106229" cy="2092881"/>
          </a:xfrm>
          <a:prstGeom prst="rect">
            <a:avLst/>
          </a:prstGeom>
          <a:noFill/>
        </p:spPr>
        <p:txBody>
          <a:bodyPr wrap="square" rtlCol="0">
            <a:spAutoFit/>
          </a:bodyPr>
          <a:lstStyle/>
          <a:p>
            <a:pPr marL="457200" indent="-457200">
              <a:buFont typeface="Arial" panose="020B0604020202020204" pitchFamily="34" charset="0"/>
              <a:buChar char="•"/>
            </a:pPr>
            <a:r>
              <a:rPr lang="en-US" sz="2800" dirty="0"/>
              <a:t>Act as role models</a:t>
            </a:r>
          </a:p>
          <a:p>
            <a:pPr marL="457200" indent="-457200">
              <a:buFont typeface="Arial" panose="020B0604020202020204" pitchFamily="34" charset="0"/>
              <a:buChar char="•"/>
            </a:pPr>
            <a:r>
              <a:rPr lang="en-US" sz="2800" dirty="0"/>
              <a:t>Share compelling future visions</a:t>
            </a:r>
          </a:p>
          <a:p>
            <a:pPr marL="457200" indent="-457200">
              <a:buFont typeface="Arial" panose="020B0604020202020204" pitchFamily="34" charset="0"/>
              <a:buChar char="•"/>
            </a:pPr>
            <a:r>
              <a:rPr lang="en-US" sz="2800" dirty="0"/>
              <a:t>Question assumptions and status quo</a:t>
            </a:r>
          </a:p>
          <a:p>
            <a:pPr marL="457200" indent="-457200">
              <a:buFont typeface="Arial" panose="020B0604020202020204" pitchFamily="34" charset="0"/>
              <a:buChar char="•"/>
            </a:pPr>
            <a:r>
              <a:rPr lang="en-US" sz="2800" dirty="0"/>
              <a:t>Mentor and coach</a:t>
            </a:r>
          </a:p>
          <a:p>
            <a:endParaRPr lang="en-US" dirty="0"/>
          </a:p>
        </p:txBody>
      </p:sp>
      <p:sp>
        <p:nvSpPr>
          <p:cNvPr id="3" name="Footer Placeholder 2">
            <a:extLst>
              <a:ext uri="{FF2B5EF4-FFF2-40B4-BE49-F238E27FC236}">
                <a16:creationId xmlns:a16="http://schemas.microsoft.com/office/drawing/2014/main" id="{21F96EB6-D185-E147-9BEB-268FC09DCB40}"/>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383153209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49694"/>
            <a:ext cx="9144000" cy="6858000"/>
          </a:xfrm>
          <a:prstGeom prst="rect">
            <a:avLst/>
          </a:prstGeom>
        </p:spPr>
      </p:pic>
      <p:sp>
        <p:nvSpPr>
          <p:cNvPr id="5" name="Title 4"/>
          <p:cNvSpPr>
            <a:spLocks noGrp="1"/>
          </p:cNvSpPr>
          <p:nvPr>
            <p:ph type="title"/>
          </p:nvPr>
        </p:nvSpPr>
        <p:spPr>
          <a:xfrm>
            <a:off x="457200" y="192445"/>
            <a:ext cx="8229600" cy="1143000"/>
          </a:xfrm>
        </p:spPr>
        <p:txBody>
          <a:bodyPr>
            <a:normAutofit/>
          </a:bodyPr>
          <a:lstStyle/>
          <a:p>
            <a:r>
              <a:rPr lang="en-US" b="1" u="sng" dirty="0"/>
              <a:t>Take </a:t>
            </a:r>
            <a:r>
              <a:rPr lang="en-US" b="1" u="sng" dirty="0" err="1"/>
              <a:t>Aways</a:t>
            </a:r>
            <a:r>
              <a:rPr lang="en-US" b="1" u="sng" dirty="0"/>
              <a:t> 1</a:t>
            </a:r>
          </a:p>
        </p:txBody>
      </p:sp>
      <p:sp>
        <p:nvSpPr>
          <p:cNvPr id="2" name="TextBox 1"/>
          <p:cNvSpPr txBox="1"/>
          <p:nvPr/>
        </p:nvSpPr>
        <p:spPr>
          <a:xfrm>
            <a:off x="580571" y="1093506"/>
            <a:ext cx="8106229" cy="5355312"/>
          </a:xfrm>
          <a:prstGeom prst="rect">
            <a:avLst/>
          </a:prstGeom>
          <a:noFill/>
        </p:spPr>
        <p:txBody>
          <a:bodyPr wrap="square" rtlCol="0">
            <a:spAutoFit/>
          </a:bodyPr>
          <a:lstStyle/>
          <a:p>
            <a:pPr marL="742950" lvl="1" indent="-285750">
              <a:buClr>
                <a:schemeClr val="accent1"/>
              </a:buClr>
              <a:buFont typeface="Arial" panose="020B0604020202020204" pitchFamily="34" charset="0"/>
              <a:buChar char="•"/>
            </a:pPr>
            <a:r>
              <a:rPr lang="en-US" dirty="0">
                <a:solidFill>
                  <a:srgbClr val="9C381A"/>
                </a:solidFill>
              </a:rPr>
              <a:t>Distinguish technical problems from adaptive work</a:t>
            </a:r>
            <a:br>
              <a:rPr lang="en-US" dirty="0">
                <a:solidFill>
                  <a:srgbClr val="9C381A"/>
                </a:solidFill>
              </a:rPr>
            </a:br>
            <a:r>
              <a:rPr lang="en-US" dirty="0">
                <a:solidFill>
                  <a:srgbClr val="9C381A"/>
                </a:solidFill>
              </a:rPr>
              <a:t>- Listen to ideas and concerns from people inside and outside the organization</a:t>
            </a:r>
            <a:br>
              <a:rPr lang="en-US" dirty="0">
                <a:solidFill>
                  <a:srgbClr val="9C381A"/>
                </a:solidFill>
              </a:rPr>
            </a:br>
            <a:r>
              <a:rPr lang="en-US" dirty="0">
                <a:solidFill>
                  <a:srgbClr val="9C381A"/>
                </a:solidFill>
              </a:rPr>
              <a:t>- Pay attention to and surface conflict </a:t>
            </a:r>
            <a:br>
              <a:rPr lang="en-US" dirty="0">
                <a:solidFill>
                  <a:srgbClr val="9C381A"/>
                </a:solidFill>
              </a:rPr>
            </a:br>
            <a:r>
              <a:rPr lang="en-US" dirty="0">
                <a:solidFill>
                  <a:srgbClr val="9C381A"/>
                </a:solidFill>
              </a:rPr>
              <a:t>- Assess whose values, beliefs, attitudes and behaviors need to change in order to make progress</a:t>
            </a:r>
            <a:br>
              <a:rPr lang="en-US" dirty="0">
                <a:solidFill>
                  <a:srgbClr val="9C381A"/>
                </a:solidFill>
              </a:rPr>
            </a:br>
            <a:endParaRPr lang="en-US" dirty="0">
              <a:solidFill>
                <a:srgbClr val="9C381A"/>
              </a:solidFill>
            </a:endParaRPr>
          </a:p>
          <a:p>
            <a:pPr marL="742950" lvl="1" indent="-285750">
              <a:buClr>
                <a:schemeClr val="accent1"/>
              </a:buClr>
              <a:buFont typeface="Arial"/>
              <a:buChar char="•"/>
            </a:pPr>
            <a:r>
              <a:rPr lang="en-US" dirty="0">
                <a:solidFill>
                  <a:srgbClr val="9C381A"/>
                </a:solidFill>
              </a:rPr>
              <a:t>Keep attention focused on real issues</a:t>
            </a:r>
            <a:br>
              <a:rPr lang="en-US" dirty="0">
                <a:solidFill>
                  <a:srgbClr val="9C381A"/>
                </a:solidFill>
              </a:rPr>
            </a:br>
            <a:r>
              <a:rPr lang="en-US" dirty="0">
                <a:solidFill>
                  <a:srgbClr val="9C381A"/>
                </a:solidFill>
              </a:rPr>
              <a:t>- Don’t allow your group to blame issues on external forces, upper management or workload</a:t>
            </a:r>
            <a:br>
              <a:rPr lang="en-US" dirty="0">
                <a:solidFill>
                  <a:srgbClr val="9C381A"/>
                </a:solidFill>
              </a:rPr>
            </a:br>
            <a:r>
              <a:rPr lang="en-US" dirty="0">
                <a:solidFill>
                  <a:srgbClr val="9C381A"/>
                </a:solidFill>
              </a:rPr>
              <a:t>- Create conditions for diverse groups to communicate about challenges, frame and debate issues, and clarify assumptions behind competing perspectives and values</a:t>
            </a:r>
            <a:br>
              <a:rPr lang="en-US" dirty="0">
                <a:solidFill>
                  <a:srgbClr val="9C381A"/>
                </a:solidFill>
              </a:rPr>
            </a:br>
            <a:endParaRPr lang="en-US" dirty="0">
              <a:solidFill>
                <a:srgbClr val="9C381A"/>
              </a:solidFill>
            </a:endParaRPr>
          </a:p>
          <a:p>
            <a:pPr marL="742950" lvl="1" indent="-285750">
              <a:buClr>
                <a:schemeClr val="accent1"/>
              </a:buClr>
              <a:buFont typeface="Arial"/>
              <a:buChar char="•"/>
            </a:pPr>
            <a:r>
              <a:rPr lang="en-US" dirty="0">
                <a:solidFill>
                  <a:srgbClr val="9C381A"/>
                </a:solidFill>
              </a:rPr>
              <a:t>Suppress your instinct to provide solutions</a:t>
            </a:r>
            <a:br>
              <a:rPr lang="en-US" dirty="0">
                <a:solidFill>
                  <a:srgbClr val="9C381A"/>
                </a:solidFill>
              </a:rPr>
            </a:br>
            <a:r>
              <a:rPr lang="en-US" dirty="0">
                <a:solidFill>
                  <a:srgbClr val="9C381A"/>
                </a:solidFill>
              </a:rPr>
              <a:t>- Build your group’s sense of accountability for making progress</a:t>
            </a:r>
            <a:br>
              <a:rPr lang="en-US" dirty="0">
                <a:solidFill>
                  <a:srgbClr val="9C381A"/>
                </a:solidFill>
              </a:rPr>
            </a:br>
            <a:r>
              <a:rPr lang="en-US" dirty="0">
                <a:solidFill>
                  <a:srgbClr val="9C381A"/>
                </a:solidFill>
              </a:rPr>
              <a:t>- Help them take the initiative to define and solve problems</a:t>
            </a:r>
            <a:br>
              <a:rPr lang="en-US" dirty="0">
                <a:solidFill>
                  <a:srgbClr val="9C381A"/>
                </a:solidFill>
              </a:rPr>
            </a:br>
            <a:r>
              <a:rPr lang="en-US" dirty="0">
                <a:solidFill>
                  <a:srgbClr val="9C381A"/>
                </a:solidFill>
              </a:rPr>
              <a:t>- Allow your group to discover the problems that need attention</a:t>
            </a:r>
            <a:br>
              <a:rPr lang="en-US" dirty="0">
                <a:solidFill>
                  <a:srgbClr val="9C381A"/>
                </a:solidFill>
              </a:rPr>
            </a:br>
            <a:r>
              <a:rPr lang="en-US" dirty="0"/>
              <a:t>- Be more supportive than controlling</a:t>
            </a:r>
          </a:p>
        </p:txBody>
      </p:sp>
      <p:sp>
        <p:nvSpPr>
          <p:cNvPr id="3" name="Footer Placeholder 2">
            <a:extLst>
              <a:ext uri="{FF2B5EF4-FFF2-40B4-BE49-F238E27FC236}">
                <a16:creationId xmlns:a16="http://schemas.microsoft.com/office/drawing/2014/main" id="{2BBC8DED-B624-8D43-8959-8399C9A0E8BA}"/>
              </a:ext>
            </a:extLst>
          </p:cNvPr>
          <p:cNvSpPr>
            <a:spLocks noGrp="1"/>
          </p:cNvSpPr>
          <p:nvPr>
            <p:ph type="ftr" sz="quarter" idx="11"/>
          </p:nvPr>
        </p:nvSpPr>
        <p:spPr>
          <a:xfrm>
            <a:off x="3124200" y="6506067"/>
            <a:ext cx="2895600" cy="365125"/>
          </a:xfrm>
        </p:spPr>
        <p:txBody>
          <a:bodyPr/>
          <a:lstStyle/>
          <a:p>
            <a:r>
              <a:rPr lang="en-US" dirty="0"/>
              <a:t>The Heart of the Matter, October 2018 © AJ </a:t>
            </a:r>
            <a:r>
              <a:rPr lang="en-US" dirty="0" err="1"/>
              <a:t>Josefowitz</a:t>
            </a:r>
            <a:endParaRPr lang="en-US" dirty="0"/>
          </a:p>
        </p:txBody>
      </p:sp>
    </p:spTree>
    <p:extLst>
      <p:ext uri="{BB962C8B-B14F-4D97-AF65-F5344CB8AC3E}">
        <p14:creationId xmlns:p14="http://schemas.microsoft.com/office/powerpoint/2010/main" val="416026976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normAutofit/>
          </a:bodyPr>
          <a:lstStyle/>
          <a:p>
            <a:r>
              <a:rPr lang="en-US" b="1" u="sng" dirty="0"/>
              <a:t>Take </a:t>
            </a:r>
            <a:r>
              <a:rPr lang="en-US" b="1" u="sng" dirty="0" err="1"/>
              <a:t>Aways</a:t>
            </a:r>
            <a:r>
              <a:rPr lang="en-US" b="1" u="sng" dirty="0"/>
              <a:t> 2</a:t>
            </a:r>
          </a:p>
        </p:txBody>
      </p:sp>
      <p:sp>
        <p:nvSpPr>
          <p:cNvPr id="2" name="TextBox 1"/>
          <p:cNvSpPr txBox="1"/>
          <p:nvPr/>
        </p:nvSpPr>
        <p:spPr>
          <a:xfrm>
            <a:off x="457200" y="1320876"/>
            <a:ext cx="8106229" cy="3970318"/>
          </a:xfrm>
          <a:prstGeom prst="rect">
            <a:avLst/>
          </a:prstGeom>
          <a:noFill/>
        </p:spPr>
        <p:txBody>
          <a:bodyPr wrap="square" rtlCol="0">
            <a:spAutoFit/>
          </a:bodyPr>
          <a:lstStyle/>
          <a:p>
            <a:pPr marL="742950" lvl="1" indent="-285750">
              <a:buClr>
                <a:schemeClr val="accent1"/>
              </a:buClr>
              <a:buFont typeface="Arial"/>
              <a:buChar char="•"/>
            </a:pPr>
            <a:r>
              <a:rPr lang="en-US" dirty="0"/>
              <a:t>Ask key questions and expose conflict</a:t>
            </a:r>
            <a:br>
              <a:rPr lang="en-US" dirty="0"/>
            </a:br>
            <a:r>
              <a:rPr lang="en-US" dirty="0"/>
              <a:t>- Deepen the debate with questions that unbundle issues rather than polarize them or make them superficial</a:t>
            </a:r>
            <a:br>
              <a:rPr lang="en-US" dirty="0"/>
            </a:br>
            <a:r>
              <a:rPr lang="en-US" dirty="0"/>
              <a:t>- Protect people who speak out and don’t dismiss them for speaking inarticulately or inappropriately</a:t>
            </a:r>
            <a:br>
              <a:rPr lang="en-US" dirty="0"/>
            </a:br>
            <a:r>
              <a:rPr lang="en-US" dirty="0"/>
              <a:t>- Reward curiosity and don’t overly reward obedience </a:t>
            </a:r>
            <a:br>
              <a:rPr lang="en-US" dirty="0"/>
            </a:br>
            <a:endParaRPr lang="en-US" dirty="0"/>
          </a:p>
          <a:p>
            <a:pPr marL="742950" lvl="1" indent="-285750">
              <a:buClr>
                <a:schemeClr val="accent1"/>
              </a:buClr>
              <a:buFont typeface="Arial"/>
              <a:buChar char="•"/>
            </a:pPr>
            <a:r>
              <a:rPr lang="en-US" dirty="0"/>
              <a:t>Regulate disequilibrium</a:t>
            </a:r>
            <a:br>
              <a:rPr lang="en-US" dirty="0"/>
            </a:br>
            <a:r>
              <a:rPr lang="en-US" dirty="0"/>
              <a:t>- Manage the rate of change</a:t>
            </a:r>
            <a:br>
              <a:rPr lang="en-US" dirty="0"/>
            </a:br>
            <a:r>
              <a:rPr lang="en-US" dirty="0"/>
              <a:t>- Sequence and pace the work</a:t>
            </a:r>
            <a:br>
              <a:rPr lang="en-US" dirty="0"/>
            </a:br>
            <a:r>
              <a:rPr lang="en-US" dirty="0"/>
              <a:t>- Prioritize new initiatives</a:t>
            </a:r>
            <a:br>
              <a:rPr lang="en-US" dirty="0"/>
            </a:br>
            <a:r>
              <a:rPr lang="en-US" dirty="0"/>
              <a:t>- Stop some existing initiatives to make room for new ones</a:t>
            </a:r>
            <a:br>
              <a:rPr lang="en-US" dirty="0"/>
            </a:br>
            <a:r>
              <a:rPr lang="en-US" dirty="0"/>
              <a:t>- Communicate confidence</a:t>
            </a:r>
            <a:br>
              <a:rPr lang="en-US" dirty="0"/>
            </a:br>
            <a:r>
              <a:rPr lang="en-US" dirty="0"/>
              <a:t>- Find emotional capacity to tolerate uncertainty, frustration, and pain</a:t>
            </a:r>
          </a:p>
        </p:txBody>
      </p:sp>
      <p:sp>
        <p:nvSpPr>
          <p:cNvPr id="3" name="Footer Placeholder 2">
            <a:extLst>
              <a:ext uri="{FF2B5EF4-FFF2-40B4-BE49-F238E27FC236}">
                <a16:creationId xmlns:a16="http://schemas.microsoft.com/office/drawing/2014/main" id="{8E5B3D54-BED2-004C-86F9-9A638D502EDD}"/>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99271599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normAutofit/>
          </a:bodyPr>
          <a:lstStyle/>
          <a:p>
            <a:r>
              <a:rPr lang="en-US" b="1" u="sng" dirty="0"/>
              <a:t>So…</a:t>
            </a:r>
          </a:p>
        </p:txBody>
      </p:sp>
      <p:sp>
        <p:nvSpPr>
          <p:cNvPr id="2" name="TextBox 1"/>
          <p:cNvSpPr txBox="1"/>
          <p:nvPr/>
        </p:nvSpPr>
        <p:spPr>
          <a:xfrm>
            <a:off x="457200" y="1692276"/>
            <a:ext cx="8106229" cy="1754327"/>
          </a:xfrm>
          <a:prstGeom prst="rect">
            <a:avLst/>
          </a:prstGeom>
          <a:noFill/>
        </p:spPr>
        <p:txBody>
          <a:bodyPr wrap="square" rtlCol="0">
            <a:spAutoFit/>
          </a:bodyPr>
          <a:lstStyle/>
          <a:p>
            <a:pPr>
              <a:buFont typeface="Symbol" charset="0"/>
              <a:buNone/>
            </a:pPr>
            <a:r>
              <a:rPr lang="en-US" sz="3600" dirty="0">
                <a:latin typeface="helvetica" charset="0"/>
                <a:cs typeface="helvetica" charset="0"/>
              </a:rPr>
              <a:t>How can I promote more encouragement and professional growth for myself and others at work?</a:t>
            </a:r>
            <a:endParaRPr lang="en-US" dirty="0">
              <a:latin typeface="helvetica" charset="0"/>
              <a:cs typeface="helvetica" charset="0"/>
            </a:endParaRPr>
          </a:p>
        </p:txBody>
      </p:sp>
      <p:sp>
        <p:nvSpPr>
          <p:cNvPr id="3" name="Footer Placeholder 2">
            <a:extLst>
              <a:ext uri="{FF2B5EF4-FFF2-40B4-BE49-F238E27FC236}">
                <a16:creationId xmlns:a16="http://schemas.microsoft.com/office/drawing/2014/main" id="{87208182-FE25-D748-8355-0FC3385E1223}"/>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303516503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normAutofit/>
          </a:bodyPr>
          <a:lstStyle/>
          <a:p>
            <a:r>
              <a:rPr lang="en-US" b="1" u="sng" dirty="0"/>
              <a:t>Always Remember</a:t>
            </a:r>
          </a:p>
        </p:txBody>
      </p:sp>
      <p:sp>
        <p:nvSpPr>
          <p:cNvPr id="2" name="TextBox 1"/>
          <p:cNvSpPr txBox="1"/>
          <p:nvPr/>
        </p:nvSpPr>
        <p:spPr>
          <a:xfrm>
            <a:off x="457200" y="1489361"/>
            <a:ext cx="8106229" cy="3046988"/>
          </a:xfrm>
          <a:prstGeom prst="rect">
            <a:avLst/>
          </a:prstGeom>
          <a:noFill/>
        </p:spPr>
        <p:txBody>
          <a:bodyPr wrap="square" rtlCol="0">
            <a:spAutoFit/>
          </a:bodyPr>
          <a:lstStyle/>
          <a:p>
            <a:pPr algn="ctr">
              <a:buFont typeface="Symbol" charset="0"/>
              <a:buNone/>
            </a:pPr>
            <a:r>
              <a:rPr lang="en-US" sz="3200" dirty="0">
                <a:latin typeface="helvetica" charset="0"/>
                <a:cs typeface="helvetica" charset="0"/>
              </a:rPr>
              <a:t>“No one is great enough or wise enough to surrender our destiny to. The only way in which anyone can lead us is to restore to us the belief in our own thinking.”</a:t>
            </a:r>
          </a:p>
          <a:p>
            <a:pPr algn="ctr">
              <a:buFont typeface="Symbol" charset="0"/>
              <a:buNone/>
            </a:pPr>
            <a:endParaRPr lang="en-US" sz="3200" dirty="0">
              <a:latin typeface="helvetica" charset="0"/>
              <a:cs typeface="helvetica" charset="0"/>
            </a:endParaRPr>
          </a:p>
          <a:p>
            <a:pPr algn="r">
              <a:buFont typeface="Symbol" charset="0"/>
              <a:buNone/>
            </a:pPr>
            <a:r>
              <a:rPr lang="en-US" sz="3200" dirty="0">
                <a:latin typeface="helvetica" charset="0"/>
                <a:cs typeface="helvetica" charset="0"/>
              </a:rPr>
              <a:t>-Henry Miller</a:t>
            </a:r>
          </a:p>
        </p:txBody>
      </p:sp>
      <p:sp>
        <p:nvSpPr>
          <p:cNvPr id="3" name="Footer Placeholder 2">
            <a:extLst>
              <a:ext uri="{FF2B5EF4-FFF2-40B4-BE49-F238E27FC236}">
                <a16:creationId xmlns:a16="http://schemas.microsoft.com/office/drawing/2014/main" id="{C492EEF3-C14E-4B41-92A6-B2F234AA5386}"/>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11946313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The Genius of Leadership</a:t>
            </a:r>
          </a:p>
        </p:txBody>
      </p:sp>
      <p:sp>
        <p:nvSpPr>
          <p:cNvPr id="6" name="Content Placeholder 5"/>
          <p:cNvSpPr>
            <a:spLocks noGrp="1"/>
          </p:cNvSpPr>
          <p:nvPr>
            <p:ph idx="1"/>
          </p:nvPr>
        </p:nvSpPr>
        <p:spPr/>
        <p:txBody>
          <a:bodyPr/>
          <a:lstStyle/>
          <a:p>
            <a:pPr marL="0" indent="0" algn="ctr">
              <a:buNone/>
            </a:pPr>
            <a:r>
              <a:rPr lang="en-US" dirty="0"/>
              <a:t>“And the genius of leadership lies in the manner in which leaders see and act on their own and their followers' values and motivations.”</a:t>
            </a:r>
          </a:p>
          <a:p>
            <a:pPr marL="0" indent="0" algn="r">
              <a:buNone/>
            </a:pPr>
            <a:r>
              <a:rPr lang="en-US" dirty="0"/>
              <a:t>-James </a:t>
            </a:r>
            <a:r>
              <a:rPr lang="en-US" dirty="0" err="1"/>
              <a:t>MacGregor</a:t>
            </a:r>
            <a:r>
              <a:rPr lang="en-US" dirty="0"/>
              <a:t> Burns</a:t>
            </a:r>
          </a:p>
          <a:p>
            <a:pPr marL="0" indent="0" algn="ctr">
              <a:buNone/>
            </a:pPr>
            <a:endParaRPr lang="en-US" dirty="0"/>
          </a:p>
          <a:p>
            <a:pPr marL="0" indent="0" algn="ctr">
              <a:buNone/>
            </a:pPr>
            <a:endParaRPr lang="en-US" dirty="0"/>
          </a:p>
        </p:txBody>
      </p:sp>
      <p:sp>
        <p:nvSpPr>
          <p:cNvPr id="2" name="Footer Placeholder 1">
            <a:extLst>
              <a:ext uri="{FF2B5EF4-FFF2-40B4-BE49-F238E27FC236}">
                <a16:creationId xmlns:a16="http://schemas.microsoft.com/office/drawing/2014/main" id="{CE635021-8B64-AF40-9ED7-8B442841357D}"/>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31158787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Utility of Leadership</a:t>
            </a:r>
          </a:p>
        </p:txBody>
      </p:sp>
      <p:sp>
        <p:nvSpPr>
          <p:cNvPr id="6" name="Content Placeholder 5"/>
          <p:cNvSpPr>
            <a:spLocks noGrp="1"/>
          </p:cNvSpPr>
          <p:nvPr>
            <p:ph idx="1"/>
          </p:nvPr>
        </p:nvSpPr>
        <p:spPr/>
        <p:txBody>
          <a:bodyPr/>
          <a:lstStyle/>
          <a:p>
            <a:pPr>
              <a:buFont typeface="Lucida Grande"/>
              <a:buChar char="-"/>
            </a:pPr>
            <a:r>
              <a:rPr lang="en-US" dirty="0">
                <a:latin typeface="helvetica" charset="0"/>
                <a:cs typeface="helvetica" charset="0"/>
              </a:rPr>
              <a:t>The ability to act in the face of paradox or uncertainty is the utility</a:t>
            </a:r>
            <a:r>
              <a:rPr lang="en-US" dirty="0">
                <a:solidFill>
                  <a:srgbClr val="B10009"/>
                </a:solidFill>
                <a:latin typeface="helvetica" charset="0"/>
                <a:cs typeface="helvetica" charset="0"/>
              </a:rPr>
              <a:t> </a:t>
            </a:r>
            <a:r>
              <a:rPr lang="en-US" dirty="0">
                <a:latin typeface="helvetica" charset="0"/>
                <a:cs typeface="helvetica" charset="0"/>
              </a:rPr>
              <a:t>of leadership</a:t>
            </a:r>
          </a:p>
          <a:p>
            <a:pPr>
              <a:buFont typeface="Lucida Grande"/>
              <a:buChar char="-"/>
            </a:pPr>
            <a:endParaRPr lang="en-US" dirty="0">
              <a:latin typeface="helvetica" charset="0"/>
              <a:cs typeface="helvetica" charset="0"/>
            </a:endParaRPr>
          </a:p>
          <a:p>
            <a:pPr>
              <a:buFont typeface="Lucida Grande"/>
              <a:buChar char="-"/>
            </a:pPr>
            <a:r>
              <a:rPr lang="en-US" dirty="0"/>
              <a:t>Leaders help us find confidence in the face of ambiguity or doubt.  In other words, leaders help us to act</a:t>
            </a:r>
          </a:p>
          <a:p>
            <a:pPr marL="0" indent="0" algn="ctr">
              <a:buNone/>
            </a:pPr>
            <a:endParaRPr lang="en-US" dirty="0"/>
          </a:p>
        </p:txBody>
      </p:sp>
      <p:sp>
        <p:nvSpPr>
          <p:cNvPr id="2" name="Footer Placeholder 1">
            <a:extLst>
              <a:ext uri="{FF2B5EF4-FFF2-40B4-BE49-F238E27FC236}">
                <a16:creationId xmlns:a16="http://schemas.microsoft.com/office/drawing/2014/main" id="{A0439356-CED3-D848-BCB8-E157FCD6EC1D}"/>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2162963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b="1" u="sng" dirty="0"/>
              <a:t>What Moves You to Act?</a:t>
            </a:r>
          </a:p>
        </p:txBody>
      </p:sp>
      <p:sp>
        <p:nvSpPr>
          <p:cNvPr id="6" name="Content Placeholder 5"/>
          <p:cNvSpPr>
            <a:spLocks noGrp="1"/>
          </p:cNvSpPr>
          <p:nvPr>
            <p:ph idx="1"/>
          </p:nvPr>
        </p:nvSpPr>
        <p:spPr>
          <a:xfrm>
            <a:off x="457200" y="1600200"/>
            <a:ext cx="8229600" cy="3649133"/>
          </a:xfrm>
        </p:spPr>
        <p:txBody>
          <a:bodyPr>
            <a:normAutofit/>
          </a:bodyPr>
          <a:lstStyle/>
          <a:p>
            <a:pPr algn="ctr">
              <a:buFont typeface="Lucida Grande"/>
              <a:buChar char="-"/>
            </a:pPr>
            <a:r>
              <a:rPr lang="en-US" sz="2800" i="1" dirty="0"/>
              <a:t>Meaning</a:t>
            </a:r>
            <a:r>
              <a:rPr lang="en-US" sz="2600" dirty="0"/>
              <a:t> </a:t>
            </a:r>
            <a:br>
              <a:rPr lang="en-US" sz="2600" dirty="0"/>
            </a:br>
            <a:r>
              <a:rPr lang="en-US" sz="2400" dirty="0"/>
              <a:t>The intersection of values, responsibility, and creativity</a:t>
            </a:r>
          </a:p>
          <a:p>
            <a:pPr algn="ctr">
              <a:buFont typeface="Lucida Grande"/>
              <a:buChar char="-"/>
            </a:pPr>
            <a:r>
              <a:rPr lang="en-US" sz="2800" i="1" dirty="0"/>
              <a:t>Hope</a:t>
            </a:r>
          </a:p>
          <a:p>
            <a:pPr marL="0" indent="0" algn="ctr">
              <a:buNone/>
            </a:pPr>
            <a:r>
              <a:rPr lang="en-US" sz="2400" dirty="0"/>
              <a:t>Goal-focused confidence, self efficacy, and resilience</a:t>
            </a:r>
          </a:p>
          <a:p>
            <a:pPr algn="ctr">
              <a:buFont typeface="Lucida Grande"/>
              <a:buChar char="-"/>
            </a:pPr>
            <a:r>
              <a:rPr lang="en-US" sz="2800" i="1" dirty="0">
                <a:cs typeface="Helvetica" panose="020B0604020202020204" pitchFamily="34" charset="0"/>
              </a:rPr>
              <a:t>Trust</a:t>
            </a:r>
            <a:r>
              <a:rPr lang="en-US" sz="2800" dirty="0">
                <a:latin typeface="Helvetica" panose="020B0604020202020204" pitchFamily="34" charset="0"/>
                <a:cs typeface="Helvetica" panose="020B0604020202020204" pitchFamily="34" charset="0"/>
              </a:rPr>
              <a:t> </a:t>
            </a:r>
            <a:br>
              <a:rPr lang="en-US" sz="2800" dirty="0">
                <a:latin typeface="Helvetica" panose="020B0604020202020204" pitchFamily="34" charset="0"/>
                <a:cs typeface="Helvetica" panose="020B0604020202020204" pitchFamily="34" charset="0"/>
              </a:rPr>
            </a:br>
            <a:r>
              <a:rPr lang="en-US" sz="2400" dirty="0">
                <a:cs typeface="Helvetica" panose="020B0604020202020204" pitchFamily="34" charset="0"/>
              </a:rPr>
              <a:t>The demonstration of competence, character, and concern </a:t>
            </a:r>
          </a:p>
          <a:p>
            <a:pPr marL="0" indent="0" algn="ctr">
              <a:buNone/>
            </a:pPr>
            <a:endParaRPr lang="en-US" dirty="0"/>
          </a:p>
          <a:p>
            <a:pPr marL="0" indent="0" algn="ctr">
              <a:buNone/>
            </a:pPr>
            <a:endParaRPr lang="en-US" dirty="0"/>
          </a:p>
          <a:p>
            <a:pPr marL="0" indent="0" algn="ctr">
              <a:buNone/>
            </a:pPr>
            <a:endParaRPr lang="en-US" dirty="0"/>
          </a:p>
        </p:txBody>
      </p:sp>
      <p:sp>
        <p:nvSpPr>
          <p:cNvPr id="2" name="Footer Placeholder 1">
            <a:extLst>
              <a:ext uri="{FF2B5EF4-FFF2-40B4-BE49-F238E27FC236}">
                <a16:creationId xmlns:a16="http://schemas.microsoft.com/office/drawing/2014/main" id="{ED60F08C-C438-4543-A844-ABF1C6760161}"/>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17622171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altLang="en-US" b="1" u="sng" dirty="0"/>
              <a:t>The Heart of the Matter</a:t>
            </a:r>
            <a:endParaRPr lang="en-US" b="1" u="sng" dirty="0"/>
          </a:p>
        </p:txBody>
      </p:sp>
      <p:grpSp>
        <p:nvGrpSpPr>
          <p:cNvPr id="47" name="Group 46"/>
          <p:cNvGrpSpPr/>
          <p:nvPr/>
        </p:nvGrpSpPr>
        <p:grpSpPr>
          <a:xfrm>
            <a:off x="473710" y="1400717"/>
            <a:ext cx="8052916" cy="4723048"/>
            <a:chOff x="212689" y="1079110"/>
            <a:chExt cx="8761629" cy="5093487"/>
          </a:xfrm>
        </p:grpSpPr>
        <p:sp>
          <p:nvSpPr>
            <p:cNvPr id="48" name="Rectangle 47"/>
            <p:cNvSpPr/>
            <p:nvPr/>
          </p:nvSpPr>
          <p:spPr>
            <a:xfrm>
              <a:off x="6369756" y="5518037"/>
              <a:ext cx="2515511" cy="6545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49" name="Rectangle 48"/>
            <p:cNvSpPr/>
            <p:nvPr/>
          </p:nvSpPr>
          <p:spPr>
            <a:xfrm>
              <a:off x="6369756" y="4218266"/>
              <a:ext cx="2515511" cy="790865"/>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50" name="Rectangle 49"/>
            <p:cNvSpPr/>
            <p:nvPr/>
          </p:nvSpPr>
          <p:spPr>
            <a:xfrm>
              <a:off x="6369756" y="3181402"/>
              <a:ext cx="2515511" cy="790865"/>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51" name="Rectangle 50"/>
            <p:cNvSpPr/>
            <p:nvPr/>
          </p:nvSpPr>
          <p:spPr>
            <a:xfrm>
              <a:off x="6369756" y="2163265"/>
              <a:ext cx="2515511" cy="790865"/>
            </a:xfrm>
            <a:prstGeom prst="rect">
              <a:avLst/>
            </a:prstGeom>
            <a:solidFill>
              <a:srgbClr val="A462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52" name="Rectangle 51"/>
            <p:cNvSpPr/>
            <p:nvPr/>
          </p:nvSpPr>
          <p:spPr>
            <a:xfrm>
              <a:off x="3317059" y="5518037"/>
              <a:ext cx="2515511" cy="6545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53" name="Rectangle 52"/>
            <p:cNvSpPr/>
            <p:nvPr/>
          </p:nvSpPr>
          <p:spPr>
            <a:xfrm>
              <a:off x="3317059" y="4218266"/>
              <a:ext cx="2515511" cy="790865"/>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54" name="Rectangle 53"/>
            <p:cNvSpPr/>
            <p:nvPr/>
          </p:nvSpPr>
          <p:spPr>
            <a:xfrm>
              <a:off x="3317059" y="3181402"/>
              <a:ext cx="2515511" cy="790865"/>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55" name="Rectangle 54"/>
            <p:cNvSpPr/>
            <p:nvPr/>
          </p:nvSpPr>
          <p:spPr>
            <a:xfrm>
              <a:off x="3317059" y="2173692"/>
              <a:ext cx="2515511" cy="790865"/>
            </a:xfrm>
            <a:prstGeom prst="rect">
              <a:avLst/>
            </a:prstGeom>
            <a:solidFill>
              <a:srgbClr val="A462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56" name="Rectangle 55"/>
            <p:cNvSpPr/>
            <p:nvPr/>
          </p:nvSpPr>
          <p:spPr>
            <a:xfrm>
              <a:off x="274920" y="1079110"/>
              <a:ext cx="2601686" cy="4616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57" name="Rectangle 56"/>
            <p:cNvSpPr/>
            <p:nvPr/>
          </p:nvSpPr>
          <p:spPr>
            <a:xfrm>
              <a:off x="268621" y="5518037"/>
              <a:ext cx="2515511" cy="65456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58" name="Rectangle 57"/>
            <p:cNvSpPr/>
            <p:nvPr/>
          </p:nvSpPr>
          <p:spPr>
            <a:xfrm>
              <a:off x="268621" y="4218266"/>
              <a:ext cx="2515511" cy="790865"/>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59" name="Rectangle 58"/>
            <p:cNvSpPr/>
            <p:nvPr/>
          </p:nvSpPr>
          <p:spPr>
            <a:xfrm>
              <a:off x="268621" y="3181402"/>
              <a:ext cx="2515511" cy="790865"/>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60" name="Rectangle 59"/>
            <p:cNvSpPr/>
            <p:nvPr/>
          </p:nvSpPr>
          <p:spPr>
            <a:xfrm>
              <a:off x="268621" y="2173692"/>
              <a:ext cx="2515511" cy="790865"/>
            </a:xfrm>
            <a:prstGeom prst="rect">
              <a:avLst/>
            </a:prstGeom>
            <a:solidFill>
              <a:srgbClr val="A462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61" name="Rectangle 60"/>
            <p:cNvSpPr/>
            <p:nvPr/>
          </p:nvSpPr>
          <p:spPr>
            <a:xfrm>
              <a:off x="212689" y="1989412"/>
              <a:ext cx="2601686" cy="9021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Purpose</a:t>
              </a:r>
            </a:p>
          </p:txBody>
        </p:sp>
        <p:sp>
          <p:nvSpPr>
            <p:cNvPr id="62" name="TextBox 61"/>
            <p:cNvSpPr txBox="1"/>
            <p:nvPr/>
          </p:nvSpPr>
          <p:spPr>
            <a:xfrm>
              <a:off x="217715" y="1137438"/>
              <a:ext cx="2601686" cy="630641"/>
            </a:xfrm>
            <a:prstGeom prst="rect">
              <a:avLst/>
            </a:prstGeom>
            <a:noFill/>
          </p:spPr>
          <p:txBody>
            <a:bodyPr wrap="square" rtlCol="0">
              <a:spAutoFit/>
            </a:bodyPr>
            <a:lstStyle/>
            <a:p>
              <a:r>
                <a:rPr lang="en-US" sz="1600" dirty="0">
                  <a:latin typeface="Arial"/>
                  <a:cs typeface="Arial"/>
                </a:rPr>
                <a:t>Leaders help constituents find…</a:t>
              </a:r>
            </a:p>
          </p:txBody>
        </p:sp>
        <p:sp>
          <p:nvSpPr>
            <p:cNvPr id="63" name="TextBox 62"/>
            <p:cNvSpPr txBox="1"/>
            <p:nvPr/>
          </p:nvSpPr>
          <p:spPr>
            <a:xfrm>
              <a:off x="3271158" y="1137438"/>
              <a:ext cx="2601686" cy="630641"/>
            </a:xfrm>
            <a:prstGeom prst="rect">
              <a:avLst/>
            </a:prstGeom>
            <a:noFill/>
          </p:spPr>
          <p:txBody>
            <a:bodyPr wrap="square" rtlCol="0">
              <a:spAutoFit/>
            </a:bodyPr>
            <a:lstStyle/>
            <a:p>
              <a:r>
                <a:rPr lang="en-US" sz="1600" dirty="0">
                  <a:latin typeface="Arial"/>
                  <a:cs typeface="Arial"/>
                </a:rPr>
                <a:t>In service of their need for…</a:t>
              </a:r>
            </a:p>
          </p:txBody>
        </p:sp>
        <p:sp>
          <p:nvSpPr>
            <p:cNvPr id="64" name="TextBox 63"/>
            <p:cNvSpPr txBox="1"/>
            <p:nvPr/>
          </p:nvSpPr>
          <p:spPr>
            <a:xfrm>
              <a:off x="6324601" y="1137438"/>
              <a:ext cx="2583339" cy="365108"/>
            </a:xfrm>
            <a:prstGeom prst="rect">
              <a:avLst/>
            </a:prstGeom>
            <a:noFill/>
          </p:spPr>
          <p:txBody>
            <a:bodyPr wrap="square" rtlCol="0">
              <a:spAutoFit/>
            </a:bodyPr>
            <a:lstStyle/>
            <a:p>
              <a:r>
                <a:rPr lang="en-US" sz="1600" dirty="0">
                  <a:latin typeface="Arial"/>
                  <a:cs typeface="Arial"/>
                </a:rPr>
                <a:t>To help create…</a:t>
              </a:r>
            </a:p>
          </p:txBody>
        </p:sp>
        <p:sp>
          <p:nvSpPr>
            <p:cNvPr id="65" name="Rectangle 64"/>
            <p:cNvSpPr/>
            <p:nvPr/>
          </p:nvSpPr>
          <p:spPr>
            <a:xfrm>
              <a:off x="3263139" y="1989412"/>
              <a:ext cx="2601686" cy="9021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Meaning</a:t>
              </a:r>
            </a:p>
          </p:txBody>
        </p:sp>
        <p:sp>
          <p:nvSpPr>
            <p:cNvPr id="66" name="Rectangle 65"/>
            <p:cNvSpPr/>
            <p:nvPr/>
          </p:nvSpPr>
          <p:spPr>
            <a:xfrm>
              <a:off x="6324600" y="1989412"/>
              <a:ext cx="2601686" cy="9021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Goals &amp; </a:t>
              </a:r>
            </a:p>
            <a:p>
              <a:pPr algn="ctr"/>
              <a:r>
                <a:rPr lang="en-US" sz="1400" dirty="0">
                  <a:latin typeface="Arial"/>
                  <a:cs typeface="Arial"/>
                </a:rPr>
                <a:t>Objectives</a:t>
              </a:r>
            </a:p>
          </p:txBody>
        </p:sp>
        <p:sp>
          <p:nvSpPr>
            <p:cNvPr id="67" name="Rectangle 66"/>
            <p:cNvSpPr/>
            <p:nvPr/>
          </p:nvSpPr>
          <p:spPr>
            <a:xfrm>
              <a:off x="217715" y="3026247"/>
              <a:ext cx="2601686" cy="9021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Optimism</a:t>
              </a:r>
            </a:p>
          </p:txBody>
        </p:sp>
        <p:sp>
          <p:nvSpPr>
            <p:cNvPr id="68" name="Rectangle 67"/>
            <p:cNvSpPr/>
            <p:nvPr/>
          </p:nvSpPr>
          <p:spPr>
            <a:xfrm>
              <a:off x="3271158" y="3026247"/>
              <a:ext cx="2601686" cy="9021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Hope</a:t>
              </a:r>
            </a:p>
          </p:txBody>
        </p:sp>
        <p:sp>
          <p:nvSpPr>
            <p:cNvPr id="69" name="Rectangle 68"/>
            <p:cNvSpPr/>
            <p:nvPr/>
          </p:nvSpPr>
          <p:spPr>
            <a:xfrm>
              <a:off x="6324601" y="3026247"/>
              <a:ext cx="2601686" cy="9021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Energy &amp; Creativity</a:t>
              </a:r>
            </a:p>
          </p:txBody>
        </p:sp>
        <p:sp>
          <p:nvSpPr>
            <p:cNvPr id="70" name="Rectangle 69"/>
            <p:cNvSpPr/>
            <p:nvPr/>
          </p:nvSpPr>
          <p:spPr>
            <a:xfrm>
              <a:off x="212689" y="4046457"/>
              <a:ext cx="2601686" cy="9021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Integrity</a:t>
              </a:r>
            </a:p>
          </p:txBody>
        </p:sp>
        <p:sp>
          <p:nvSpPr>
            <p:cNvPr id="71" name="Rectangle 70"/>
            <p:cNvSpPr/>
            <p:nvPr/>
          </p:nvSpPr>
          <p:spPr>
            <a:xfrm>
              <a:off x="3266133" y="4046457"/>
              <a:ext cx="2601686" cy="9021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Trust</a:t>
              </a:r>
            </a:p>
          </p:txBody>
        </p:sp>
        <p:sp>
          <p:nvSpPr>
            <p:cNvPr id="72" name="Rectangle 71"/>
            <p:cNvSpPr/>
            <p:nvPr/>
          </p:nvSpPr>
          <p:spPr>
            <a:xfrm>
              <a:off x="6354843" y="4046457"/>
              <a:ext cx="2601686" cy="9021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Reliability &amp; </a:t>
              </a:r>
              <a:br>
                <a:rPr lang="en-US" sz="1400" dirty="0">
                  <a:latin typeface="Arial"/>
                  <a:cs typeface="Arial"/>
                </a:rPr>
              </a:br>
              <a:r>
                <a:rPr lang="en-US" sz="1400" dirty="0">
                  <a:latin typeface="Arial"/>
                  <a:cs typeface="Arial"/>
                </a:rPr>
                <a:t>Accountability</a:t>
              </a:r>
            </a:p>
          </p:txBody>
        </p:sp>
        <p:sp>
          <p:nvSpPr>
            <p:cNvPr id="73" name="Rectangle 72"/>
            <p:cNvSpPr/>
            <p:nvPr/>
          </p:nvSpPr>
          <p:spPr>
            <a:xfrm>
              <a:off x="239073" y="5486387"/>
              <a:ext cx="2601686" cy="623452"/>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Encouragement</a:t>
              </a:r>
            </a:p>
          </p:txBody>
        </p:sp>
        <p:sp>
          <p:nvSpPr>
            <p:cNvPr id="74" name="Rectangle 73"/>
            <p:cNvSpPr/>
            <p:nvPr/>
          </p:nvSpPr>
          <p:spPr>
            <a:xfrm>
              <a:off x="3272663" y="5486387"/>
              <a:ext cx="2601686" cy="623452"/>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Growth</a:t>
              </a:r>
            </a:p>
          </p:txBody>
        </p:sp>
        <p:sp>
          <p:nvSpPr>
            <p:cNvPr id="75" name="Rectangle 74"/>
            <p:cNvSpPr/>
            <p:nvPr/>
          </p:nvSpPr>
          <p:spPr>
            <a:xfrm>
              <a:off x="6306254" y="5486387"/>
              <a:ext cx="2601686" cy="623452"/>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a:cs typeface="Arial"/>
                </a:rPr>
                <a:t>Self-Reliance &amp; </a:t>
              </a:r>
              <a:br>
                <a:rPr lang="en-US" sz="1400" dirty="0">
                  <a:latin typeface="Arial"/>
                  <a:cs typeface="Arial"/>
                </a:rPr>
              </a:br>
              <a:r>
                <a:rPr lang="en-US" sz="1400" dirty="0">
                  <a:latin typeface="Arial"/>
                  <a:cs typeface="Arial"/>
                </a:rPr>
                <a:t>Leadership Development</a:t>
              </a:r>
            </a:p>
          </p:txBody>
        </p:sp>
        <p:sp>
          <p:nvSpPr>
            <p:cNvPr id="76" name="TextBox 75"/>
            <p:cNvSpPr txBox="1"/>
            <p:nvPr/>
          </p:nvSpPr>
          <p:spPr>
            <a:xfrm>
              <a:off x="223458" y="5154471"/>
              <a:ext cx="1889186" cy="331917"/>
            </a:xfrm>
            <a:prstGeom prst="rect">
              <a:avLst/>
            </a:prstGeom>
            <a:noFill/>
          </p:spPr>
          <p:txBody>
            <a:bodyPr wrap="none" rtlCol="0">
              <a:spAutoFit/>
            </a:bodyPr>
            <a:lstStyle/>
            <a:p>
              <a:r>
                <a:rPr lang="en-US" sz="1200" i="1" dirty="0">
                  <a:solidFill>
                    <a:schemeClr val="accent5">
                      <a:lumMod val="75000"/>
                    </a:schemeClr>
                  </a:solidFill>
                  <a:latin typeface="Helvetica" panose="020B0604020202020204" pitchFamily="34" charset="0"/>
                  <a:cs typeface="Helvetica" panose="020B0604020202020204" pitchFamily="34" charset="0"/>
                </a:rPr>
                <a:t>Supporting</a:t>
              </a:r>
              <a:r>
                <a:rPr lang="en-US" sz="1200" i="1" dirty="0">
                  <a:solidFill>
                    <a:schemeClr val="bg2">
                      <a:lumMod val="50000"/>
                    </a:schemeClr>
                  </a:solidFill>
                  <a:latin typeface="Helvetica" panose="020B0604020202020204" pitchFamily="34" charset="0"/>
                  <a:cs typeface="Helvetica" panose="020B0604020202020204" pitchFamily="34" charset="0"/>
                </a:rPr>
                <a:t> </a:t>
              </a:r>
              <a:r>
                <a:rPr lang="en-US" sz="1200" i="1" dirty="0">
                  <a:solidFill>
                    <a:schemeClr val="accent5">
                      <a:lumMod val="75000"/>
                    </a:schemeClr>
                  </a:solidFill>
                  <a:latin typeface="Helvetica" panose="020B0604020202020204" pitchFamily="34" charset="0"/>
                  <a:cs typeface="Helvetica" panose="020B0604020202020204" pitchFamily="34" charset="0"/>
                </a:rPr>
                <a:t>Dimension</a:t>
              </a:r>
              <a:r>
                <a:rPr lang="en-US" sz="1400" i="1" dirty="0">
                  <a:solidFill>
                    <a:schemeClr val="bg2">
                      <a:lumMod val="50000"/>
                    </a:schemeClr>
                  </a:solidFill>
                </a:rPr>
                <a:t>:</a:t>
              </a:r>
            </a:p>
          </p:txBody>
        </p:sp>
        <p:sp>
          <p:nvSpPr>
            <p:cNvPr id="77" name="Chevron 76"/>
            <p:cNvSpPr/>
            <p:nvPr/>
          </p:nvSpPr>
          <p:spPr>
            <a:xfrm>
              <a:off x="2929619" y="5663424"/>
              <a:ext cx="235136" cy="258926"/>
            </a:xfrm>
            <a:prstGeom prst="chevron">
              <a:avLst/>
            </a:prstGeom>
            <a:solidFill>
              <a:schemeClr val="bg1"/>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sp>
          <p:nvSpPr>
            <p:cNvPr id="78" name="Chevron 77"/>
            <p:cNvSpPr/>
            <p:nvPr/>
          </p:nvSpPr>
          <p:spPr>
            <a:xfrm>
              <a:off x="5977619" y="5663424"/>
              <a:ext cx="235136" cy="258926"/>
            </a:xfrm>
            <a:prstGeom prst="chevron">
              <a:avLst/>
            </a:prstGeom>
            <a:solidFill>
              <a:schemeClr val="bg1"/>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sp>
          <p:nvSpPr>
            <p:cNvPr id="79" name="Rectangle 78"/>
            <p:cNvSpPr/>
            <p:nvPr/>
          </p:nvSpPr>
          <p:spPr>
            <a:xfrm>
              <a:off x="3328361" y="1079110"/>
              <a:ext cx="2601686" cy="46167"/>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80" name="Rectangle 79"/>
            <p:cNvSpPr/>
            <p:nvPr/>
          </p:nvSpPr>
          <p:spPr>
            <a:xfrm>
              <a:off x="6372632" y="1079110"/>
              <a:ext cx="2601686" cy="4616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81" name="Chevron 80"/>
            <p:cNvSpPr/>
            <p:nvPr/>
          </p:nvSpPr>
          <p:spPr>
            <a:xfrm>
              <a:off x="2942822" y="2331871"/>
              <a:ext cx="235136" cy="258926"/>
            </a:xfrm>
            <a:prstGeom prst="chevron">
              <a:avLst/>
            </a:prstGeom>
            <a:solidFill>
              <a:schemeClr val="bg1"/>
            </a:solidFill>
            <a:ln>
              <a:solidFill>
                <a:srgbClr val="00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sp>
          <p:nvSpPr>
            <p:cNvPr id="82" name="Chevron 81"/>
            <p:cNvSpPr/>
            <p:nvPr/>
          </p:nvSpPr>
          <p:spPr>
            <a:xfrm>
              <a:off x="2950662" y="3391132"/>
              <a:ext cx="235136" cy="258926"/>
            </a:xfrm>
            <a:prstGeom prst="chevron">
              <a:avLst>
                <a:gd name="adj" fmla="val 53954"/>
              </a:avLst>
            </a:prstGeom>
            <a:solidFill>
              <a:schemeClr val="bg1"/>
            </a:solidFill>
            <a:ln>
              <a:solidFill>
                <a:srgbClr val="00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sp>
          <p:nvSpPr>
            <p:cNvPr id="83" name="Chevron 82"/>
            <p:cNvSpPr/>
            <p:nvPr/>
          </p:nvSpPr>
          <p:spPr>
            <a:xfrm>
              <a:off x="2948150" y="4378385"/>
              <a:ext cx="235136" cy="258926"/>
            </a:xfrm>
            <a:prstGeom prst="chevron">
              <a:avLst/>
            </a:prstGeom>
            <a:solidFill>
              <a:schemeClr val="bg1"/>
            </a:solidFill>
            <a:ln>
              <a:solidFill>
                <a:srgbClr val="00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sp>
          <p:nvSpPr>
            <p:cNvPr id="84" name="Chevron 83"/>
            <p:cNvSpPr/>
            <p:nvPr/>
          </p:nvSpPr>
          <p:spPr>
            <a:xfrm>
              <a:off x="5977619" y="2331871"/>
              <a:ext cx="235136" cy="258926"/>
            </a:xfrm>
            <a:prstGeom prst="chevron">
              <a:avLst/>
            </a:prstGeom>
            <a:solidFill>
              <a:schemeClr val="bg1"/>
            </a:solidFill>
            <a:ln>
              <a:solidFill>
                <a:srgbClr val="00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sp>
          <p:nvSpPr>
            <p:cNvPr id="85" name="Chevron 84"/>
            <p:cNvSpPr/>
            <p:nvPr/>
          </p:nvSpPr>
          <p:spPr>
            <a:xfrm>
              <a:off x="6004686" y="3370839"/>
              <a:ext cx="235136" cy="258926"/>
            </a:xfrm>
            <a:prstGeom prst="chevron">
              <a:avLst/>
            </a:prstGeom>
            <a:solidFill>
              <a:schemeClr val="bg1"/>
            </a:solidFill>
            <a:ln>
              <a:solidFill>
                <a:srgbClr val="00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sp>
          <p:nvSpPr>
            <p:cNvPr id="86" name="Chevron 85"/>
            <p:cNvSpPr/>
            <p:nvPr/>
          </p:nvSpPr>
          <p:spPr>
            <a:xfrm>
              <a:off x="5995429" y="4354772"/>
              <a:ext cx="235136" cy="258926"/>
            </a:xfrm>
            <a:prstGeom prst="chevron">
              <a:avLst/>
            </a:prstGeom>
            <a:solidFill>
              <a:schemeClr val="bg1"/>
            </a:solidFill>
            <a:ln>
              <a:solidFill>
                <a:srgbClr val="00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grpSp>
      <p:sp>
        <p:nvSpPr>
          <p:cNvPr id="2" name="Footer Placeholder 1">
            <a:extLst>
              <a:ext uri="{FF2B5EF4-FFF2-40B4-BE49-F238E27FC236}">
                <a16:creationId xmlns:a16="http://schemas.microsoft.com/office/drawing/2014/main" id="{DCA96712-E64D-9345-8791-1D6FF0AF55E6}"/>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465888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itle 4"/>
          <p:cNvSpPr>
            <a:spLocks noGrp="1"/>
          </p:cNvSpPr>
          <p:nvPr>
            <p:ph type="title"/>
          </p:nvPr>
        </p:nvSpPr>
        <p:spPr/>
        <p:txBody>
          <a:bodyPr/>
          <a:lstStyle/>
          <a:p>
            <a:r>
              <a:rPr lang="en-US" altLang="en-US" b="1" u="sng" dirty="0"/>
              <a:t>The Heart of the Matter</a:t>
            </a:r>
            <a:endParaRPr lang="en-US" b="1" u="sng" dirty="0"/>
          </a:p>
        </p:txBody>
      </p:sp>
      <p:sp>
        <p:nvSpPr>
          <p:cNvPr id="44" name="Rectangle 43"/>
          <p:cNvSpPr/>
          <p:nvPr/>
        </p:nvSpPr>
        <p:spPr>
          <a:xfrm>
            <a:off x="3304478" y="2682325"/>
            <a:ext cx="2312036" cy="2314231"/>
          </a:xfrm>
          <a:prstGeom prst="rect">
            <a:avLst/>
          </a:prstGeom>
          <a:solidFill>
            <a:srgbClr val="A462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45" name="TextBox 44"/>
          <p:cNvSpPr txBox="1"/>
          <p:nvPr/>
        </p:nvSpPr>
        <p:spPr>
          <a:xfrm>
            <a:off x="3286281" y="2010727"/>
            <a:ext cx="2391240" cy="523220"/>
          </a:xfrm>
          <a:prstGeom prst="rect">
            <a:avLst/>
          </a:prstGeom>
          <a:noFill/>
        </p:spPr>
        <p:txBody>
          <a:bodyPr wrap="square" rtlCol="0">
            <a:spAutoFit/>
          </a:bodyPr>
          <a:lstStyle/>
          <a:p>
            <a:r>
              <a:rPr lang="en-US" sz="1400" dirty="0">
                <a:latin typeface="Helvetica" panose="020B0604020202020204" pitchFamily="34" charset="0"/>
                <a:cs typeface="Helvetica" panose="020B0604020202020204" pitchFamily="34" charset="0"/>
              </a:rPr>
              <a:t>In service of their need for…</a:t>
            </a:r>
          </a:p>
        </p:txBody>
      </p:sp>
      <p:sp>
        <p:nvSpPr>
          <p:cNvPr id="46" name="TextBox 45"/>
          <p:cNvSpPr txBox="1"/>
          <p:nvPr/>
        </p:nvSpPr>
        <p:spPr>
          <a:xfrm>
            <a:off x="6126920" y="2010727"/>
            <a:ext cx="2374377" cy="307777"/>
          </a:xfrm>
          <a:prstGeom prst="rect">
            <a:avLst/>
          </a:prstGeom>
          <a:noFill/>
        </p:spPr>
        <p:txBody>
          <a:bodyPr wrap="square" rtlCol="0">
            <a:spAutoFit/>
          </a:bodyPr>
          <a:lstStyle/>
          <a:p>
            <a:r>
              <a:rPr lang="en-US" sz="1400" dirty="0">
                <a:latin typeface="Helvetica" panose="020B0604020202020204" pitchFamily="34" charset="0"/>
                <a:cs typeface="Helvetica" panose="020B0604020202020204" pitchFamily="34" charset="0"/>
              </a:rPr>
              <a:t>To help create…</a:t>
            </a:r>
          </a:p>
        </p:txBody>
      </p:sp>
      <p:sp>
        <p:nvSpPr>
          <p:cNvPr id="87" name="Rectangle 86"/>
          <p:cNvSpPr/>
          <p:nvPr/>
        </p:nvSpPr>
        <p:spPr>
          <a:xfrm>
            <a:off x="3277143" y="2682325"/>
            <a:ext cx="2391240" cy="223085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Helvetica" panose="020B0604020202020204" pitchFamily="34" charset="0"/>
                <a:cs typeface="Helvetica" panose="020B0604020202020204" pitchFamily="34" charset="0"/>
              </a:rPr>
              <a:t>Meaning</a:t>
            </a:r>
          </a:p>
        </p:txBody>
      </p:sp>
      <p:sp>
        <p:nvSpPr>
          <p:cNvPr id="88" name="Rectangle 87"/>
          <p:cNvSpPr/>
          <p:nvPr/>
        </p:nvSpPr>
        <p:spPr>
          <a:xfrm>
            <a:off x="3367703" y="2010727"/>
            <a:ext cx="2391240" cy="42809"/>
          </a:xfrm>
          <a:prstGeom prst="rect">
            <a:avLst/>
          </a:prstGeom>
          <a:solidFill>
            <a:srgbClr val="9CB9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89" name="Rectangle 88"/>
          <p:cNvSpPr/>
          <p:nvPr/>
        </p:nvSpPr>
        <p:spPr>
          <a:xfrm>
            <a:off x="6110057" y="2010726"/>
            <a:ext cx="2391240" cy="42809"/>
          </a:xfrm>
          <a:prstGeom prst="rect">
            <a:avLst/>
          </a:prstGeom>
          <a:solidFill>
            <a:srgbClr val="9CB9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90" name="Chevron 89"/>
          <p:cNvSpPr/>
          <p:nvPr/>
        </p:nvSpPr>
        <p:spPr>
          <a:xfrm>
            <a:off x="2975469" y="3652697"/>
            <a:ext cx="211114" cy="290116"/>
          </a:xfrm>
          <a:prstGeom prst="chevron">
            <a:avLst>
              <a:gd name="adj" fmla="val 49834"/>
            </a:avLst>
          </a:prstGeom>
          <a:solidFill>
            <a:schemeClr val="bg1"/>
          </a:solidFill>
          <a:ln>
            <a:solidFill>
              <a:srgbClr val="00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91" name="Rectangle 90">
            <a:extLst>
              <a:ext uri="{FF2B5EF4-FFF2-40B4-BE49-F238E27FC236}">
                <a16:creationId xmlns:a16="http://schemas.microsoft.com/office/drawing/2014/main" id="{59677BF7-8D2D-45FC-9BA6-C76970DF356E}"/>
              </a:ext>
            </a:extLst>
          </p:cNvPr>
          <p:cNvSpPr/>
          <p:nvPr/>
        </p:nvSpPr>
        <p:spPr>
          <a:xfrm>
            <a:off x="6112486" y="2682326"/>
            <a:ext cx="2312036" cy="2314231"/>
          </a:xfrm>
          <a:prstGeom prst="rect">
            <a:avLst/>
          </a:prstGeom>
          <a:solidFill>
            <a:srgbClr val="A462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92" name="Chevron 47">
            <a:extLst>
              <a:ext uri="{FF2B5EF4-FFF2-40B4-BE49-F238E27FC236}">
                <a16:creationId xmlns:a16="http://schemas.microsoft.com/office/drawing/2014/main" id="{6A64CE60-1AFA-4519-86F5-21E95CD46330}"/>
              </a:ext>
            </a:extLst>
          </p:cNvPr>
          <p:cNvSpPr/>
          <p:nvPr/>
        </p:nvSpPr>
        <p:spPr>
          <a:xfrm>
            <a:off x="5758943" y="3652697"/>
            <a:ext cx="211114" cy="290116"/>
          </a:xfrm>
          <a:prstGeom prst="chevron">
            <a:avLst>
              <a:gd name="adj" fmla="val 49834"/>
            </a:avLst>
          </a:prstGeom>
          <a:solidFill>
            <a:schemeClr val="bg1"/>
          </a:solidFill>
          <a:ln>
            <a:solidFill>
              <a:srgbClr val="00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93" name="Rectangle 92">
            <a:extLst>
              <a:ext uri="{FF2B5EF4-FFF2-40B4-BE49-F238E27FC236}">
                <a16:creationId xmlns:a16="http://schemas.microsoft.com/office/drawing/2014/main" id="{0D60A3EE-F896-4CA6-9AFC-907679B2AB26}"/>
              </a:ext>
            </a:extLst>
          </p:cNvPr>
          <p:cNvSpPr/>
          <p:nvPr/>
        </p:nvSpPr>
        <p:spPr>
          <a:xfrm>
            <a:off x="6060617" y="2682326"/>
            <a:ext cx="2391240" cy="223085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Helvetica" panose="020B0604020202020204" pitchFamily="34" charset="0"/>
                <a:cs typeface="Helvetica" panose="020B0604020202020204" pitchFamily="34" charset="0"/>
              </a:rPr>
              <a:t>Goals and Objectives</a:t>
            </a:r>
          </a:p>
        </p:txBody>
      </p:sp>
      <p:sp>
        <p:nvSpPr>
          <p:cNvPr id="104" name="TextBox 103"/>
          <p:cNvSpPr txBox="1"/>
          <p:nvPr/>
        </p:nvSpPr>
        <p:spPr>
          <a:xfrm>
            <a:off x="479825" y="1956641"/>
            <a:ext cx="2391240" cy="523220"/>
          </a:xfrm>
          <a:prstGeom prst="rect">
            <a:avLst/>
          </a:prstGeom>
          <a:noFill/>
          <a:ln>
            <a:noFill/>
          </a:ln>
        </p:spPr>
        <p:txBody>
          <a:bodyPr wrap="square" rtlCol="0">
            <a:spAutoFit/>
          </a:bodyPr>
          <a:lstStyle/>
          <a:p>
            <a:r>
              <a:rPr lang="en-US" sz="1400" dirty="0">
                <a:latin typeface="Helvetica" panose="020B0604020202020204" pitchFamily="34" charset="0"/>
                <a:cs typeface="Helvetica" panose="020B0604020202020204" pitchFamily="34" charset="0"/>
              </a:rPr>
              <a:t>Leaders help constituents find…</a:t>
            </a:r>
          </a:p>
        </p:txBody>
      </p:sp>
      <p:sp>
        <p:nvSpPr>
          <p:cNvPr id="106" name="Rectangle 105">
            <a:extLst>
              <a:ext uri="{FF2B5EF4-FFF2-40B4-BE49-F238E27FC236}">
                <a16:creationId xmlns:a16="http://schemas.microsoft.com/office/drawing/2014/main" id="{C1319397-332B-4818-B79A-4B9E24E723F4}"/>
              </a:ext>
            </a:extLst>
          </p:cNvPr>
          <p:cNvSpPr/>
          <p:nvPr/>
        </p:nvSpPr>
        <p:spPr>
          <a:xfrm>
            <a:off x="559029" y="2682326"/>
            <a:ext cx="2312036" cy="2314231"/>
          </a:xfrm>
          <a:prstGeom prst="rect">
            <a:avLst/>
          </a:prstGeom>
          <a:solidFill>
            <a:srgbClr val="A462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05" name="Rectangle 104">
            <a:extLst>
              <a:ext uri="{FF2B5EF4-FFF2-40B4-BE49-F238E27FC236}">
                <a16:creationId xmlns:a16="http://schemas.microsoft.com/office/drawing/2014/main" id="{D55A9852-7C63-486F-913A-3C6F444643F5}"/>
              </a:ext>
            </a:extLst>
          </p:cNvPr>
          <p:cNvSpPr/>
          <p:nvPr/>
        </p:nvSpPr>
        <p:spPr>
          <a:xfrm>
            <a:off x="511945" y="2682326"/>
            <a:ext cx="2391240" cy="223085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Helvetica" panose="020B0604020202020204" pitchFamily="34" charset="0"/>
                <a:cs typeface="Helvetica" panose="020B0604020202020204" pitchFamily="34" charset="0"/>
              </a:rPr>
              <a:t>Purpose</a:t>
            </a:r>
          </a:p>
        </p:txBody>
      </p:sp>
      <p:sp>
        <p:nvSpPr>
          <p:cNvPr id="107" name="Rectangle 106"/>
          <p:cNvSpPr/>
          <p:nvPr/>
        </p:nvSpPr>
        <p:spPr>
          <a:xfrm>
            <a:off x="479825" y="1989322"/>
            <a:ext cx="2391240" cy="42809"/>
          </a:xfrm>
          <a:prstGeom prst="rect">
            <a:avLst/>
          </a:prstGeom>
          <a:solidFill>
            <a:srgbClr val="9CB9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2" name="Footer Placeholder 1">
            <a:extLst>
              <a:ext uri="{FF2B5EF4-FFF2-40B4-BE49-F238E27FC236}">
                <a16:creationId xmlns:a16="http://schemas.microsoft.com/office/drawing/2014/main" id="{3540C47E-8DE0-4042-A845-88C79A8D4790}"/>
              </a:ext>
            </a:extLst>
          </p:cNvPr>
          <p:cNvSpPr>
            <a:spLocks noGrp="1"/>
          </p:cNvSpPr>
          <p:nvPr>
            <p:ph type="ftr" sz="quarter" idx="11"/>
          </p:nvPr>
        </p:nvSpPr>
        <p:spPr/>
        <p:txBody>
          <a:bodyPr/>
          <a:lstStyle/>
          <a:p>
            <a:r>
              <a:rPr lang="en-US"/>
              <a:t>The Heart of the Matter, October 2018 © AJ Josefowitz</a:t>
            </a:r>
          </a:p>
        </p:txBody>
      </p:sp>
    </p:spTree>
    <p:extLst>
      <p:ext uri="{BB962C8B-B14F-4D97-AF65-F5344CB8AC3E}">
        <p14:creationId xmlns:p14="http://schemas.microsoft.com/office/powerpoint/2010/main" val="3104613762"/>
      </p:ext>
    </p:extLst>
  </p:cSld>
  <p:clrMapOvr>
    <a:masterClrMapping/>
  </p:clrMapOvr>
</p:sld>
</file>

<file path=ppt/theme/theme1.xml><?xml version="1.0" encoding="utf-8"?>
<a:theme xmlns:a="http://schemas.openxmlformats.org/drawingml/2006/main" name="Office Theme">
  <a:themeElements>
    <a:clrScheme name="Custom 2">
      <a:dk1>
        <a:srgbClr val="A53A1B"/>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33333"/>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1518</TotalTime>
  <Words>2192</Words>
  <Application>Microsoft Macintosh PowerPoint</Application>
  <PresentationFormat>On-screen Show (4:3)</PresentationFormat>
  <Paragraphs>444</Paragraphs>
  <Slides>49</Slides>
  <Notes>35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49</vt:i4>
      </vt:variant>
    </vt:vector>
  </HeadingPairs>
  <TitlesOfParts>
    <vt:vector size="57" baseType="lpstr">
      <vt:lpstr>Arial</vt:lpstr>
      <vt:lpstr>Calibri</vt:lpstr>
      <vt:lpstr>Courier New</vt:lpstr>
      <vt:lpstr>Helvetica</vt:lpstr>
      <vt:lpstr>Helvetica</vt:lpstr>
      <vt:lpstr>Lucida Grande</vt:lpstr>
      <vt:lpstr>Symbol</vt:lpstr>
      <vt:lpstr>Office Theme</vt:lpstr>
      <vt:lpstr>PowerPoint Presentation</vt:lpstr>
      <vt:lpstr>Management vs. Leadership</vt:lpstr>
      <vt:lpstr>A Framework for Leadership</vt:lpstr>
      <vt:lpstr>The Core of Influence</vt:lpstr>
      <vt:lpstr>The Genius of Leadership</vt:lpstr>
      <vt:lpstr>Utility of Leadership</vt:lpstr>
      <vt:lpstr>What Moves You to Act?</vt:lpstr>
      <vt:lpstr>The Heart of the Matter</vt:lpstr>
      <vt:lpstr>The Heart of the Matter</vt:lpstr>
      <vt:lpstr>Meaningful Work Defined</vt:lpstr>
      <vt:lpstr>Meaning At Work</vt:lpstr>
      <vt:lpstr>Values, Purpose and Culture</vt:lpstr>
      <vt:lpstr>The Utility of Purpose</vt:lpstr>
      <vt:lpstr>Leading Meaning</vt:lpstr>
      <vt:lpstr>Take Aways</vt:lpstr>
      <vt:lpstr>So…</vt:lpstr>
      <vt:lpstr>The Heart of the Matter</vt:lpstr>
      <vt:lpstr>Hope Creates Energy</vt:lpstr>
      <vt:lpstr>Psychological Capital (PsyCap)</vt:lpstr>
      <vt:lpstr>Hope</vt:lpstr>
      <vt:lpstr>Self Efficacy</vt:lpstr>
      <vt:lpstr>Resiliency</vt:lpstr>
      <vt:lpstr>Optimism</vt:lpstr>
      <vt:lpstr>The Utility of Optimism</vt:lpstr>
      <vt:lpstr>Take Aways</vt:lpstr>
      <vt:lpstr>So…</vt:lpstr>
      <vt:lpstr>The Heart of the Matter</vt:lpstr>
      <vt:lpstr>Trust Defined</vt:lpstr>
      <vt:lpstr>The Basics of Trust</vt:lpstr>
      <vt:lpstr>Self Assessment</vt:lpstr>
      <vt:lpstr>Trust in the Context of Teamwork</vt:lpstr>
      <vt:lpstr>Facts About Trust</vt:lpstr>
      <vt:lpstr>The Utility of Trust at Work</vt:lpstr>
      <vt:lpstr>Building Trust</vt:lpstr>
      <vt:lpstr>Reflection</vt:lpstr>
      <vt:lpstr>Integrity</vt:lpstr>
      <vt:lpstr>Take Aways</vt:lpstr>
      <vt:lpstr>Prescription For Trust</vt:lpstr>
      <vt:lpstr>The Heart of the Matter</vt:lpstr>
      <vt:lpstr>The Heart of the Matter</vt:lpstr>
      <vt:lpstr>The Heart of the Matter</vt:lpstr>
      <vt:lpstr>Growing Leadership</vt:lpstr>
      <vt:lpstr>Technical and Adaptive Work</vt:lpstr>
      <vt:lpstr>Adaptive Work Fosters Growth</vt:lpstr>
      <vt:lpstr>Transformational Leadership Practices</vt:lpstr>
      <vt:lpstr>Take Aways 1</vt:lpstr>
      <vt:lpstr>Take Aways 2</vt:lpstr>
      <vt:lpstr>So…</vt:lpstr>
      <vt:lpstr>Always Remember</vt:lpstr>
    </vt:vector>
  </TitlesOfParts>
  <Company>University of Texas at Austin</Company>
  <LinksUpToDate>false</LinksUpToDate>
  <SharedDoc>false</SharedDoc>
  <HyperlinksChanged>false</HyperlinksChanged>
  <AppVersion>16.0015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Lewis Miller</dc:creator>
  <cp:lastModifiedBy>Dykema, Alyx</cp:lastModifiedBy>
  <cp:revision>39</cp:revision>
  <dcterms:created xsi:type="dcterms:W3CDTF">2016-01-27T18:12:04Z</dcterms:created>
  <dcterms:modified xsi:type="dcterms:W3CDTF">2018-10-24T19:52:25Z</dcterms:modified>
</cp:coreProperties>
</file>