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572" r:id="rId3"/>
    <p:sldId id="504" r:id="rId4"/>
    <p:sldId id="257" r:id="rId5"/>
    <p:sldId id="539" r:id="rId6"/>
    <p:sldId id="503" r:id="rId7"/>
    <p:sldId id="502" r:id="rId8"/>
    <p:sldId id="484" r:id="rId9"/>
    <p:sldId id="485" r:id="rId10"/>
    <p:sldId id="483" r:id="rId11"/>
    <p:sldId id="486" r:id="rId12"/>
    <p:sldId id="489" r:id="rId13"/>
    <p:sldId id="292" r:id="rId14"/>
    <p:sldId id="523" r:id="rId15"/>
    <p:sldId id="264" r:id="rId16"/>
    <p:sldId id="263" r:id="rId17"/>
    <p:sldId id="262" r:id="rId18"/>
    <p:sldId id="265" r:id="rId19"/>
    <p:sldId id="258" r:id="rId20"/>
    <p:sldId id="259" r:id="rId21"/>
    <p:sldId id="260" r:id="rId22"/>
    <p:sldId id="261" r:id="rId23"/>
    <p:sldId id="266" r:id="rId24"/>
    <p:sldId id="506" r:id="rId25"/>
    <p:sldId id="547" r:id="rId26"/>
    <p:sldId id="306" r:id="rId27"/>
    <p:sldId id="556" r:id="rId28"/>
    <p:sldId id="558" r:id="rId29"/>
    <p:sldId id="289" r:id="rId30"/>
    <p:sldId id="300" r:id="rId31"/>
    <p:sldId id="297" r:id="rId32"/>
    <p:sldId id="555" r:id="rId33"/>
    <p:sldId id="298" r:id="rId34"/>
    <p:sldId id="301" r:id="rId35"/>
    <p:sldId id="286" r:id="rId36"/>
    <p:sldId id="288" r:id="rId37"/>
    <p:sldId id="522" r:id="rId38"/>
    <p:sldId id="546" r:id="rId39"/>
    <p:sldId id="548" r:id="rId40"/>
    <p:sldId id="545" r:id="rId41"/>
    <p:sldId id="490" r:id="rId42"/>
    <p:sldId id="491" r:id="rId43"/>
    <p:sldId id="492" r:id="rId44"/>
    <p:sldId id="493" r:id="rId45"/>
    <p:sldId id="494" r:id="rId46"/>
    <p:sldId id="304" r:id="rId47"/>
    <p:sldId id="540" r:id="rId48"/>
    <p:sldId id="500" r:id="rId49"/>
    <p:sldId id="505" r:id="rId50"/>
    <p:sldId id="554" r:id="rId51"/>
    <p:sldId id="563" r:id="rId52"/>
    <p:sldId id="564" r:id="rId53"/>
    <p:sldId id="565" r:id="rId54"/>
    <p:sldId id="549" r:id="rId55"/>
    <p:sldId id="528" r:id="rId56"/>
    <p:sldId id="535" r:id="rId57"/>
    <p:sldId id="542" r:id="rId58"/>
    <p:sldId id="543" r:id="rId59"/>
    <p:sldId id="531" r:id="rId60"/>
    <p:sldId id="544" r:id="rId61"/>
    <p:sldId id="538" r:id="rId62"/>
    <p:sldId id="537" r:id="rId63"/>
    <p:sldId id="569" r:id="rId64"/>
    <p:sldId id="566" r:id="rId65"/>
    <p:sldId id="567" r:id="rId66"/>
    <p:sldId id="568" r:id="rId67"/>
    <p:sldId id="570" r:id="rId68"/>
    <p:sldId id="571" r:id="rId69"/>
    <p:sldId id="550" r:id="rId70"/>
    <p:sldId id="530" r:id="rId71"/>
    <p:sldId id="551" r:id="rId72"/>
    <p:sldId id="532" r:id="rId73"/>
    <p:sldId id="525" r:id="rId74"/>
    <p:sldId id="308" r:id="rId7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7"/>
    <p:restoredTop sz="87248"/>
  </p:normalViewPr>
  <p:slideViewPr>
    <p:cSldViewPr snapToGrid="0" snapToObjects="1">
      <p:cViewPr varScale="1">
        <p:scale>
          <a:sx n="84" d="100"/>
          <a:sy n="84" d="100"/>
        </p:scale>
        <p:origin x="472" y="184"/>
      </p:cViewPr>
      <p:guideLst/>
    </p:cSldViewPr>
  </p:slideViewPr>
  <p:outlineViewPr>
    <p:cViewPr>
      <p:scale>
        <a:sx n="33" d="100"/>
        <a:sy n="33" d="100"/>
      </p:scale>
      <p:origin x="0" y="-444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4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48250218723"/>
          <c:y val="0"/>
          <c:w val="0.83669619422572195"/>
          <c:h val="0.2580823245974849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Sheet1!$I$12:$I$21</c:f>
              <c:strCache>
                <c:ptCount val="10"/>
                <c:pt idx="0">
                  <c:v>Community Groups</c:v>
                </c:pt>
                <c:pt idx="1">
                  <c:v>Outside Agencies</c:v>
                </c:pt>
                <c:pt idx="2">
                  <c:v>Journalists</c:v>
                </c:pt>
                <c:pt idx="4">
                  <c:v>Clients</c:v>
                </c:pt>
                <c:pt idx="5">
                  <c:v>Outside Co-workers</c:v>
                </c:pt>
                <c:pt idx="7">
                  <c:v>People I supervise</c:v>
                </c:pt>
                <c:pt idx="8">
                  <c:v>Peer Co-workers </c:v>
                </c:pt>
                <c:pt idx="9">
                  <c:v>Supervisors</c:v>
                </c:pt>
              </c:strCache>
            </c:strRef>
          </c:cat>
          <c:val>
            <c:numRef>
              <c:f>Sheet1!$J$12:$J$21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4">
                  <c:v>10</c:v>
                </c:pt>
                <c:pt idx="5">
                  <c:v>12</c:v>
                </c:pt>
                <c:pt idx="7">
                  <c:v>15</c:v>
                </c:pt>
                <c:pt idx="8">
                  <c:v>18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9-4CBD-B903-C994AD9E0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6061040"/>
        <c:axId val="-945910800"/>
      </c:barChart>
      <c:catAx>
        <c:axId val="-94606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opperplate" charset="0"/>
                <a:ea typeface="Copperplate" charset="0"/>
                <a:cs typeface="Copperplate" charset="0"/>
              </a:defRPr>
            </a:pPr>
            <a:endParaRPr lang="en-US"/>
          </a:p>
        </c:txPr>
        <c:crossAx val="-945910800"/>
        <c:crosses val="autoZero"/>
        <c:auto val="1"/>
        <c:lblAlgn val="ctr"/>
        <c:lblOffset val="100"/>
        <c:noMultiLvlLbl val="0"/>
      </c:catAx>
      <c:valAx>
        <c:axId val="-94591080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94606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anchor="t" anchorCtr="0"/>
    <a:lstStyle/>
    <a:p>
      <a:pPr>
        <a:defRPr sz="1400" baseline="0">
          <a:latin typeface="Copperplate" charset="0"/>
          <a:ea typeface="Copperplate" charset="0"/>
          <a:cs typeface="Copperplate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E7605-1630-BF42-ADAA-60729F8501A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E2539-FBE1-394D-AA22-0AE1FE80C4C5}">
      <dgm:prSet custT="1"/>
      <dgm:spPr>
        <a:noFill/>
      </dgm:spPr>
      <dgm:t>
        <a:bodyPr/>
        <a:lstStyle/>
        <a:p>
          <a:r>
            <a:rPr lang="en-US" sz="3200">
              <a:latin typeface="+mj-lt"/>
            </a:rPr>
            <a:t>Ad hoc Groups</a:t>
          </a:r>
        </a:p>
      </dgm:t>
    </dgm:pt>
    <dgm:pt modelId="{05B0435A-888E-8848-9C56-EE674686E9F5}" type="parTrans" cxnId="{50FB46F0-EAFC-5B47-A4D9-F7B2A7C00FE0}">
      <dgm:prSet/>
      <dgm:spPr/>
      <dgm:t>
        <a:bodyPr/>
        <a:lstStyle/>
        <a:p>
          <a:endParaRPr lang="en-US"/>
        </a:p>
      </dgm:t>
    </dgm:pt>
    <dgm:pt modelId="{9EAAAC55-447C-7343-A84E-AC1EF24B6DFB}" type="sibTrans" cxnId="{50FB46F0-EAFC-5B47-A4D9-F7B2A7C00FE0}">
      <dgm:prSet/>
      <dgm:spPr/>
      <dgm:t>
        <a:bodyPr/>
        <a:lstStyle/>
        <a:p>
          <a:endParaRPr lang="en-US"/>
        </a:p>
      </dgm:t>
    </dgm:pt>
    <dgm:pt modelId="{1AA3AAE2-0C78-BF41-A22F-D4508855944F}">
      <dgm:prSet phldrT="[Text]" custT="1"/>
      <dgm:spPr>
        <a:noFill/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FF4E88-F404-5442-8AF6-32EC06A7FB7F}" type="parTrans" cxnId="{305E0D33-0DAA-AD44-A63D-4204AB2DB5C5}">
      <dgm:prSet/>
      <dgm:spPr/>
      <dgm:t>
        <a:bodyPr/>
        <a:lstStyle/>
        <a:p>
          <a:endParaRPr lang="en-US"/>
        </a:p>
      </dgm:t>
    </dgm:pt>
    <dgm:pt modelId="{20AF90A8-35D6-8C44-9CD0-A5FB8CED3BFD}" type="sibTrans" cxnId="{305E0D33-0DAA-AD44-A63D-4204AB2DB5C5}">
      <dgm:prSet/>
      <dgm:spPr/>
      <dgm:t>
        <a:bodyPr/>
        <a:lstStyle/>
        <a:p>
          <a:endParaRPr lang="en-US"/>
        </a:p>
      </dgm:t>
    </dgm:pt>
    <dgm:pt modelId="{83725EF1-60BF-6745-9A1C-498C60E0C6CF}">
      <dgm:prSet phldrT="[Text]" custT="1"/>
      <dgm:spPr>
        <a:noFill/>
      </dgm:spPr>
      <dgm:t>
        <a:bodyPr/>
        <a:lstStyle/>
        <a:p>
          <a:r>
            <a:rPr lang="en-US" sz="3200">
              <a:solidFill>
                <a:schemeClr val="tx1"/>
              </a:solidFill>
              <a:latin typeface="+mj-lt"/>
            </a:rPr>
            <a:t>Standing Committees</a:t>
          </a:r>
        </a:p>
      </dgm:t>
    </dgm:pt>
    <dgm:pt modelId="{B86B70F3-8CC6-9C4E-983E-26698ECAA3D6}" type="sibTrans" cxnId="{F26F5034-0D9D-5A47-A08F-CF717D811742}">
      <dgm:prSet/>
      <dgm:spPr/>
      <dgm:t>
        <a:bodyPr/>
        <a:lstStyle/>
        <a:p>
          <a:pPr rtl="0"/>
          <a:endParaRPr lang="en-US"/>
        </a:p>
      </dgm:t>
    </dgm:pt>
    <dgm:pt modelId="{D278A5F3-077F-6C4E-A867-2035C951C921}" type="parTrans" cxnId="{F26F5034-0D9D-5A47-A08F-CF717D811742}">
      <dgm:prSet/>
      <dgm:spPr/>
      <dgm:t>
        <a:bodyPr/>
        <a:lstStyle/>
        <a:p>
          <a:endParaRPr lang="en-US"/>
        </a:p>
      </dgm:t>
    </dgm:pt>
    <dgm:pt modelId="{52366582-59FC-C247-B238-410E1BBDDACB}" type="pres">
      <dgm:prSet presAssocID="{EBCE7605-1630-BF42-ADAA-60729F8501AA}" presName="compositeShape" presStyleCnt="0">
        <dgm:presLayoutVars>
          <dgm:chMax val="2"/>
          <dgm:dir/>
          <dgm:resizeHandles val="exact"/>
        </dgm:presLayoutVars>
      </dgm:prSet>
      <dgm:spPr/>
    </dgm:pt>
    <dgm:pt modelId="{9BEBF6B6-2F56-E448-AB20-9EE379974CE8}" type="pres">
      <dgm:prSet presAssocID="{83725EF1-60BF-6745-9A1C-498C60E0C6CF}" presName="upArrow" presStyleLbl="node1" presStyleIdx="0" presStyleCnt="2" custLinFactNeighborX="-40238" custLinFactNeighborY="11661"/>
      <dgm:spPr/>
    </dgm:pt>
    <dgm:pt modelId="{80944CF9-C33E-7341-B1A9-C31EF12419F0}" type="pres">
      <dgm:prSet presAssocID="{83725EF1-60BF-6745-9A1C-498C60E0C6CF}" presName="upArrowText" presStyleLbl="revTx" presStyleIdx="0" presStyleCnt="2" custScaleX="59675" custScaleY="44519" custLinFactNeighborX="-37069" custLinFactNeighborY="-11040">
        <dgm:presLayoutVars>
          <dgm:chMax val="0"/>
          <dgm:bulletEnabled val="1"/>
        </dgm:presLayoutVars>
      </dgm:prSet>
      <dgm:spPr/>
    </dgm:pt>
    <dgm:pt modelId="{947F988A-5E1E-034C-98C2-EA80F96200E4}" type="pres">
      <dgm:prSet presAssocID="{AF8E2539-FBE1-394D-AA22-0AE1FE80C4C5}" presName="downArrow" presStyleLbl="node1" presStyleIdx="1" presStyleCnt="2" custLinFactNeighborX="-40238" custLinFactNeighborY="3255"/>
      <dgm:spPr/>
    </dgm:pt>
    <dgm:pt modelId="{58EFC161-F422-9046-B53D-2AF50A83319B}" type="pres">
      <dgm:prSet presAssocID="{AF8E2539-FBE1-394D-AA22-0AE1FE80C4C5}" presName="downArrowText" presStyleLbl="revTx" presStyleIdx="1" presStyleCnt="2" custScaleX="56906" custScaleY="34119" custLinFactNeighborX="-53389" custLinFactNeighborY="-23385">
        <dgm:presLayoutVars>
          <dgm:chMax val="0"/>
          <dgm:bulletEnabled val="1"/>
        </dgm:presLayoutVars>
      </dgm:prSet>
      <dgm:spPr/>
    </dgm:pt>
  </dgm:ptLst>
  <dgm:cxnLst>
    <dgm:cxn modelId="{7B70F320-5634-2C40-A459-6898A5B32463}" type="presOf" srcId="{83725EF1-60BF-6745-9A1C-498C60E0C6CF}" destId="{80944CF9-C33E-7341-B1A9-C31EF12419F0}" srcOrd="0" destOrd="0" presId="urn:microsoft.com/office/officeart/2005/8/layout/arrow4"/>
    <dgm:cxn modelId="{305E0D33-0DAA-AD44-A63D-4204AB2DB5C5}" srcId="{EBCE7605-1630-BF42-ADAA-60729F8501AA}" destId="{1AA3AAE2-0C78-BF41-A22F-D4508855944F}" srcOrd="2" destOrd="0" parTransId="{7CFF4E88-F404-5442-8AF6-32EC06A7FB7F}" sibTransId="{20AF90A8-35D6-8C44-9CD0-A5FB8CED3BFD}"/>
    <dgm:cxn modelId="{F26F5034-0D9D-5A47-A08F-CF717D811742}" srcId="{EBCE7605-1630-BF42-ADAA-60729F8501AA}" destId="{83725EF1-60BF-6745-9A1C-498C60E0C6CF}" srcOrd="0" destOrd="0" parTransId="{D278A5F3-077F-6C4E-A867-2035C951C921}" sibTransId="{B86B70F3-8CC6-9C4E-983E-26698ECAA3D6}"/>
    <dgm:cxn modelId="{3C8CA9B3-C818-FB45-BAEF-DDAF65F61ABB}" type="presOf" srcId="{EBCE7605-1630-BF42-ADAA-60729F8501AA}" destId="{52366582-59FC-C247-B238-410E1BBDDACB}" srcOrd="0" destOrd="0" presId="urn:microsoft.com/office/officeart/2005/8/layout/arrow4"/>
    <dgm:cxn modelId="{50FB46F0-EAFC-5B47-A4D9-F7B2A7C00FE0}" srcId="{EBCE7605-1630-BF42-ADAA-60729F8501AA}" destId="{AF8E2539-FBE1-394D-AA22-0AE1FE80C4C5}" srcOrd="1" destOrd="0" parTransId="{05B0435A-888E-8848-9C56-EE674686E9F5}" sibTransId="{9EAAAC55-447C-7343-A84E-AC1EF24B6DFB}"/>
    <dgm:cxn modelId="{29BB6CF3-79F6-5B4F-86F5-03F7BCA2A3F2}" type="presOf" srcId="{AF8E2539-FBE1-394D-AA22-0AE1FE80C4C5}" destId="{58EFC161-F422-9046-B53D-2AF50A83319B}" srcOrd="0" destOrd="0" presId="urn:microsoft.com/office/officeart/2005/8/layout/arrow4"/>
    <dgm:cxn modelId="{DFDF9B58-92BA-9447-95A7-1F43333FAAFB}" type="presParOf" srcId="{52366582-59FC-C247-B238-410E1BBDDACB}" destId="{9BEBF6B6-2F56-E448-AB20-9EE379974CE8}" srcOrd="0" destOrd="0" presId="urn:microsoft.com/office/officeart/2005/8/layout/arrow4"/>
    <dgm:cxn modelId="{BD49A1A6-96B9-4D4E-8069-FFA7FD152F72}" type="presParOf" srcId="{52366582-59FC-C247-B238-410E1BBDDACB}" destId="{80944CF9-C33E-7341-B1A9-C31EF12419F0}" srcOrd="1" destOrd="0" presId="urn:microsoft.com/office/officeart/2005/8/layout/arrow4"/>
    <dgm:cxn modelId="{2823D800-3CC5-E541-A0FF-EAE46BD1C337}" type="presParOf" srcId="{52366582-59FC-C247-B238-410E1BBDDACB}" destId="{947F988A-5E1E-034C-98C2-EA80F96200E4}" srcOrd="2" destOrd="0" presId="urn:microsoft.com/office/officeart/2005/8/layout/arrow4"/>
    <dgm:cxn modelId="{61E3A064-BF1D-EC48-9D6A-79FEE3806D74}" type="presParOf" srcId="{52366582-59FC-C247-B238-410E1BBDDACB}" destId="{58EFC161-F422-9046-B53D-2AF50A83319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CE7605-1630-BF42-ADAA-60729F8501A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25EF1-60BF-6745-9A1C-498C60E0C6CF}">
      <dgm:prSet phldrT="[Text]" custT="1"/>
      <dgm:spPr>
        <a:noFill/>
      </dgm:spPr>
      <dgm:t>
        <a:bodyPr/>
        <a:lstStyle/>
        <a:p>
          <a:r>
            <a:rPr lang="en-US" sz="3200">
              <a:solidFill>
                <a:schemeClr val="tx1"/>
              </a:solidFill>
              <a:latin typeface="+mj-lt"/>
            </a:rPr>
            <a:t>OUTSIDERS</a:t>
          </a:r>
        </a:p>
      </dgm:t>
    </dgm:pt>
    <dgm:pt modelId="{B86B70F3-8CC6-9C4E-983E-26698ECAA3D6}" type="sibTrans" cxnId="{F26F5034-0D9D-5A47-A08F-CF717D811742}">
      <dgm:prSet/>
      <dgm:spPr/>
      <dgm:t>
        <a:bodyPr/>
        <a:lstStyle/>
        <a:p>
          <a:pPr rtl="0"/>
          <a:endParaRPr lang="en-US"/>
        </a:p>
      </dgm:t>
    </dgm:pt>
    <dgm:pt modelId="{D278A5F3-077F-6C4E-A867-2035C951C921}" type="parTrans" cxnId="{F26F5034-0D9D-5A47-A08F-CF717D811742}">
      <dgm:prSet/>
      <dgm:spPr/>
      <dgm:t>
        <a:bodyPr/>
        <a:lstStyle/>
        <a:p>
          <a:endParaRPr lang="en-US"/>
        </a:p>
      </dgm:t>
    </dgm:pt>
    <dgm:pt modelId="{1AA3AAE2-0C78-BF41-A22F-D4508855944F}">
      <dgm:prSet phldrT="[Text]" custT="1"/>
      <dgm:spPr>
        <a:noFill/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FF4E88-F404-5442-8AF6-32EC06A7FB7F}" type="parTrans" cxnId="{305E0D33-0DAA-AD44-A63D-4204AB2DB5C5}">
      <dgm:prSet/>
      <dgm:spPr/>
      <dgm:t>
        <a:bodyPr/>
        <a:lstStyle/>
        <a:p>
          <a:endParaRPr lang="en-US"/>
        </a:p>
      </dgm:t>
    </dgm:pt>
    <dgm:pt modelId="{20AF90A8-35D6-8C44-9CD0-A5FB8CED3BFD}" type="sibTrans" cxnId="{305E0D33-0DAA-AD44-A63D-4204AB2DB5C5}">
      <dgm:prSet/>
      <dgm:spPr/>
      <dgm:t>
        <a:bodyPr/>
        <a:lstStyle/>
        <a:p>
          <a:endParaRPr lang="en-US"/>
        </a:p>
      </dgm:t>
    </dgm:pt>
    <dgm:pt modelId="{AF8E2539-FBE1-394D-AA22-0AE1FE80C4C5}">
      <dgm:prSet custT="1"/>
      <dgm:spPr>
        <a:noFill/>
      </dgm:spPr>
      <dgm:t>
        <a:bodyPr/>
        <a:lstStyle/>
        <a:p>
          <a:r>
            <a:rPr lang="en-US" sz="3200">
              <a:latin typeface="+mj-lt"/>
            </a:rPr>
            <a:t>INSIDERS</a:t>
          </a:r>
        </a:p>
      </dgm:t>
    </dgm:pt>
    <dgm:pt modelId="{9EAAAC55-447C-7343-A84E-AC1EF24B6DFB}" type="sibTrans" cxnId="{50FB46F0-EAFC-5B47-A4D9-F7B2A7C00FE0}">
      <dgm:prSet/>
      <dgm:spPr/>
      <dgm:t>
        <a:bodyPr/>
        <a:lstStyle/>
        <a:p>
          <a:endParaRPr lang="en-US"/>
        </a:p>
      </dgm:t>
    </dgm:pt>
    <dgm:pt modelId="{05B0435A-888E-8848-9C56-EE674686E9F5}" type="parTrans" cxnId="{50FB46F0-EAFC-5B47-A4D9-F7B2A7C00FE0}">
      <dgm:prSet/>
      <dgm:spPr/>
      <dgm:t>
        <a:bodyPr/>
        <a:lstStyle/>
        <a:p>
          <a:endParaRPr lang="en-US"/>
        </a:p>
      </dgm:t>
    </dgm:pt>
    <dgm:pt modelId="{52366582-59FC-C247-B238-410E1BBDDACB}" type="pres">
      <dgm:prSet presAssocID="{EBCE7605-1630-BF42-ADAA-60729F8501AA}" presName="compositeShape" presStyleCnt="0">
        <dgm:presLayoutVars>
          <dgm:chMax val="2"/>
          <dgm:dir/>
          <dgm:resizeHandles val="exact"/>
        </dgm:presLayoutVars>
      </dgm:prSet>
      <dgm:spPr/>
    </dgm:pt>
    <dgm:pt modelId="{9BEBF6B6-2F56-E448-AB20-9EE379974CE8}" type="pres">
      <dgm:prSet presAssocID="{83725EF1-60BF-6745-9A1C-498C60E0C6CF}" presName="upArrow" presStyleLbl="node1" presStyleIdx="0" presStyleCnt="2" custAng="16200000" custScaleY="92554" custLinFactNeighborX="-64298" custLinFactNeighborY="19068"/>
      <dgm:spPr/>
    </dgm:pt>
    <dgm:pt modelId="{80944CF9-C33E-7341-B1A9-C31EF12419F0}" type="pres">
      <dgm:prSet presAssocID="{83725EF1-60BF-6745-9A1C-498C60E0C6CF}" presName="upArrowText" presStyleLbl="revTx" presStyleIdx="0" presStyleCnt="2" custScaleX="47529" custScaleY="41945" custLinFactX="-1094" custLinFactY="34672" custLinFactNeighborX="-100000" custLinFactNeighborY="100000">
        <dgm:presLayoutVars>
          <dgm:chMax val="0"/>
          <dgm:bulletEnabled val="1"/>
        </dgm:presLayoutVars>
      </dgm:prSet>
      <dgm:spPr/>
    </dgm:pt>
    <dgm:pt modelId="{947F988A-5E1E-034C-98C2-EA80F96200E4}" type="pres">
      <dgm:prSet presAssocID="{AF8E2539-FBE1-394D-AA22-0AE1FE80C4C5}" presName="downArrow" presStyleLbl="node1" presStyleIdx="1" presStyleCnt="2" custAng="16200000" custScaleY="92554" custLinFactX="100000" custLinFactNeighborX="113886" custLinFactNeighborY="-89266"/>
      <dgm:spPr/>
    </dgm:pt>
    <dgm:pt modelId="{58EFC161-F422-9046-B53D-2AF50A83319B}" type="pres">
      <dgm:prSet presAssocID="{AF8E2539-FBE1-394D-AA22-0AE1FE80C4C5}" presName="downArrowText" presStyleLbl="revTx" presStyleIdx="1" presStyleCnt="2" custScaleX="38647" custScaleY="37666" custLinFactNeighborX="23175" custLinFactNeighborY="23802">
        <dgm:presLayoutVars>
          <dgm:chMax val="0"/>
          <dgm:bulletEnabled val="1"/>
        </dgm:presLayoutVars>
      </dgm:prSet>
      <dgm:spPr/>
    </dgm:pt>
  </dgm:ptLst>
  <dgm:cxnLst>
    <dgm:cxn modelId="{4D748031-FB41-3345-BA6C-58B48C3B6695}" type="presOf" srcId="{EBCE7605-1630-BF42-ADAA-60729F8501AA}" destId="{52366582-59FC-C247-B238-410E1BBDDACB}" srcOrd="0" destOrd="0" presId="urn:microsoft.com/office/officeart/2005/8/layout/arrow4"/>
    <dgm:cxn modelId="{305E0D33-0DAA-AD44-A63D-4204AB2DB5C5}" srcId="{EBCE7605-1630-BF42-ADAA-60729F8501AA}" destId="{1AA3AAE2-0C78-BF41-A22F-D4508855944F}" srcOrd="2" destOrd="0" parTransId="{7CFF4E88-F404-5442-8AF6-32EC06A7FB7F}" sibTransId="{20AF90A8-35D6-8C44-9CD0-A5FB8CED3BFD}"/>
    <dgm:cxn modelId="{F26F5034-0D9D-5A47-A08F-CF717D811742}" srcId="{EBCE7605-1630-BF42-ADAA-60729F8501AA}" destId="{83725EF1-60BF-6745-9A1C-498C60E0C6CF}" srcOrd="0" destOrd="0" parTransId="{D278A5F3-077F-6C4E-A867-2035C951C921}" sibTransId="{B86B70F3-8CC6-9C4E-983E-26698ECAA3D6}"/>
    <dgm:cxn modelId="{148B5572-4870-E940-95E3-BBDF845BD62A}" type="presOf" srcId="{AF8E2539-FBE1-394D-AA22-0AE1FE80C4C5}" destId="{58EFC161-F422-9046-B53D-2AF50A83319B}" srcOrd="0" destOrd="0" presId="urn:microsoft.com/office/officeart/2005/8/layout/arrow4"/>
    <dgm:cxn modelId="{1CBF93E6-4EE5-5346-A789-16D39FBE5BF3}" type="presOf" srcId="{83725EF1-60BF-6745-9A1C-498C60E0C6CF}" destId="{80944CF9-C33E-7341-B1A9-C31EF12419F0}" srcOrd="0" destOrd="0" presId="urn:microsoft.com/office/officeart/2005/8/layout/arrow4"/>
    <dgm:cxn modelId="{50FB46F0-EAFC-5B47-A4D9-F7B2A7C00FE0}" srcId="{EBCE7605-1630-BF42-ADAA-60729F8501AA}" destId="{AF8E2539-FBE1-394D-AA22-0AE1FE80C4C5}" srcOrd="1" destOrd="0" parTransId="{05B0435A-888E-8848-9C56-EE674686E9F5}" sibTransId="{9EAAAC55-447C-7343-A84E-AC1EF24B6DFB}"/>
    <dgm:cxn modelId="{FB210232-1A80-BC4F-AB0E-51BE75128DE5}" type="presParOf" srcId="{52366582-59FC-C247-B238-410E1BBDDACB}" destId="{9BEBF6B6-2F56-E448-AB20-9EE379974CE8}" srcOrd="0" destOrd="0" presId="urn:microsoft.com/office/officeart/2005/8/layout/arrow4"/>
    <dgm:cxn modelId="{DD3A495B-B8D8-EE4A-9CA8-9E7B1E34A500}" type="presParOf" srcId="{52366582-59FC-C247-B238-410E1BBDDACB}" destId="{80944CF9-C33E-7341-B1A9-C31EF12419F0}" srcOrd="1" destOrd="0" presId="urn:microsoft.com/office/officeart/2005/8/layout/arrow4"/>
    <dgm:cxn modelId="{9B988E88-EA94-F744-AC69-F389B5F3F6EA}" type="presParOf" srcId="{52366582-59FC-C247-B238-410E1BBDDACB}" destId="{947F988A-5E1E-034C-98C2-EA80F96200E4}" srcOrd="2" destOrd="0" presId="urn:microsoft.com/office/officeart/2005/8/layout/arrow4"/>
    <dgm:cxn modelId="{4D968311-78AD-1C47-A2D3-F33723EFDD7D}" type="presParOf" srcId="{52366582-59FC-C247-B238-410E1BBDDACB}" destId="{58EFC161-F422-9046-B53D-2AF50A83319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53A34-C72C-C842-B945-986410502566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FE4CA-7799-0A49-B922-572A0F89CFB5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OUTSIDER</a:t>
          </a:r>
        </a:p>
      </dgm:t>
    </dgm:pt>
    <dgm:pt modelId="{20ECCB27-A938-844C-BA78-B26D63EC30CC}" type="parTrans" cxnId="{5B9ECBEA-3FDF-C74C-AEAC-FD5F67F2378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30AC38-2887-9B4F-A971-567E4C427D34}" type="sibTrans" cxnId="{5B9ECBEA-3FDF-C74C-AEAC-FD5F67F2378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CCBBCA3-A541-C242-B356-05E4CC89C5B8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STANDING</a:t>
          </a:r>
        </a:p>
      </dgm:t>
    </dgm:pt>
    <dgm:pt modelId="{A6A72BB0-08C8-4642-B1A5-02E035FB3DCB}" type="parTrans" cxnId="{BDB93225-35F1-774C-A3BB-E355038DBC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65CD52C-83EF-9C4B-9C89-218CC43742BF}" type="sibTrans" cxnId="{BDB93225-35F1-774C-A3BB-E355038DBC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7EFD19-D40D-1547-99DA-B312809536E3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INSIDER</a:t>
          </a:r>
        </a:p>
      </dgm:t>
    </dgm:pt>
    <dgm:pt modelId="{3BA14255-C293-D848-A557-E5CC642C4D19}" type="parTrans" cxnId="{DB53584B-20B9-BA49-8263-629A0E2892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6715F1-947E-DE45-8C71-643F335AB549}" type="sibTrans" cxnId="{DB53584B-20B9-BA49-8263-629A0E28925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5CB410E-8E9E-0048-84EA-8459F1AE1BBC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AD HOC</a:t>
          </a:r>
          <a:endParaRPr lang="en-US">
            <a:latin typeface="+mj-lt"/>
          </a:endParaRPr>
        </a:p>
      </dgm:t>
    </dgm:pt>
    <dgm:pt modelId="{19735E1A-D90E-BF4A-A484-CDEBF82EDD71}" type="parTrans" cxnId="{A134B06F-EFBC-D84D-BBBF-5EC63E823CC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7A30D9-1DA8-004E-9259-A4D9D6298C61}" type="sibTrans" cxnId="{A134B06F-EFBC-D84D-BBBF-5EC63E823CCB}">
      <dgm:prSet/>
      <dgm:spPr/>
      <dgm:t>
        <a:bodyPr/>
        <a:lstStyle/>
        <a:p>
          <a:pPr rtl="0"/>
          <a:endParaRPr lang="en-US">
            <a:latin typeface="+mj-lt"/>
          </a:endParaRPr>
        </a:p>
      </dgm:t>
    </dgm:pt>
    <dgm:pt modelId="{958C8D82-DF62-2747-9BB3-26DB63DB0103}" type="pres">
      <dgm:prSet presAssocID="{1C553A34-C72C-C842-B945-986410502566}" presName="matrix" presStyleCnt="0">
        <dgm:presLayoutVars>
          <dgm:chMax val="1"/>
          <dgm:dir/>
          <dgm:resizeHandles val="exact"/>
        </dgm:presLayoutVars>
      </dgm:prSet>
      <dgm:spPr/>
    </dgm:pt>
    <dgm:pt modelId="{BC21BD77-AA27-D34A-A2B2-588638D564C9}" type="pres">
      <dgm:prSet presAssocID="{1C553A34-C72C-C842-B945-986410502566}" presName="axisShape" presStyleLbl="bgShp" presStyleIdx="0" presStyleCnt="1"/>
      <dgm:spPr>
        <a:solidFill>
          <a:schemeClr val="tx1"/>
        </a:solidFill>
      </dgm:spPr>
    </dgm:pt>
    <dgm:pt modelId="{79962E02-17AC-3848-932D-A6EE668F4FF6}" type="pres">
      <dgm:prSet presAssocID="{1C553A34-C72C-C842-B945-986410502566}" presName="rect1" presStyleLbl="node1" presStyleIdx="0" presStyleCnt="4" custScaleY="34743" custLinFactX="-14342" custLinFactNeighborX="-100000" custLinFactNeighborY="58716">
        <dgm:presLayoutVars>
          <dgm:chMax val="0"/>
          <dgm:chPref val="0"/>
          <dgm:bulletEnabled val="1"/>
        </dgm:presLayoutVars>
      </dgm:prSet>
      <dgm:spPr/>
    </dgm:pt>
    <dgm:pt modelId="{6DCACF07-ECAE-3144-A2B1-2EA97976F514}" type="pres">
      <dgm:prSet presAssocID="{1C553A34-C72C-C842-B945-986410502566}" presName="rect2" presStyleLbl="node1" presStyleIdx="1" presStyleCnt="4" custScaleY="40923" custLinFactNeighborX="-8750" custLinFactNeighborY="-53541">
        <dgm:presLayoutVars>
          <dgm:chMax val="0"/>
          <dgm:chPref val="0"/>
          <dgm:bulletEnabled val="1"/>
        </dgm:presLayoutVars>
      </dgm:prSet>
      <dgm:spPr/>
    </dgm:pt>
    <dgm:pt modelId="{2D3785E9-B73B-8140-88AD-220C20974EC9}" type="pres">
      <dgm:prSet presAssocID="{1C553A34-C72C-C842-B945-986410502566}" presName="rect3" presStyleLbl="node1" presStyleIdx="2" presStyleCnt="4" custScaleY="31517" custLinFactX="100000" custLinFactNeighborX="139500" custLinFactNeighborY="-58716">
        <dgm:presLayoutVars>
          <dgm:chMax val="0"/>
          <dgm:chPref val="0"/>
          <dgm:bulletEnabled val="1"/>
        </dgm:presLayoutVars>
      </dgm:prSet>
      <dgm:spPr/>
    </dgm:pt>
    <dgm:pt modelId="{8DE0E448-B2FD-1440-B986-747C267C49B4}" type="pres">
      <dgm:prSet presAssocID="{1C553A34-C72C-C842-B945-986410502566}" presName="rect4" presStyleLbl="node1" presStyleIdx="3" presStyleCnt="4" custScaleX="80422" custScaleY="40923" custLinFactNeighborX="-7668" custLinFactNeighborY="56410">
        <dgm:presLayoutVars>
          <dgm:chMax val="0"/>
          <dgm:chPref val="0"/>
          <dgm:bulletEnabled val="1"/>
        </dgm:presLayoutVars>
      </dgm:prSet>
      <dgm:spPr/>
    </dgm:pt>
  </dgm:ptLst>
  <dgm:cxnLst>
    <dgm:cxn modelId="{BDB93225-35F1-774C-A3BB-E355038DBCB9}" srcId="{1C553A34-C72C-C842-B945-986410502566}" destId="{8CCBBCA3-A541-C242-B356-05E4CC89C5B8}" srcOrd="1" destOrd="0" parTransId="{A6A72BB0-08C8-4642-B1A5-02E035FB3DCB}" sibTransId="{D65CD52C-83EF-9C4B-9C89-218CC43742BF}"/>
    <dgm:cxn modelId="{DB53584B-20B9-BA49-8263-629A0E289250}" srcId="{1C553A34-C72C-C842-B945-986410502566}" destId="{187EFD19-D40D-1547-99DA-B312809536E3}" srcOrd="2" destOrd="0" parTransId="{3BA14255-C293-D848-A557-E5CC642C4D19}" sibTransId="{F76715F1-947E-DE45-8C71-643F335AB549}"/>
    <dgm:cxn modelId="{A134B06F-EFBC-D84D-BBBF-5EC63E823CCB}" srcId="{1C553A34-C72C-C842-B945-986410502566}" destId="{B5CB410E-8E9E-0048-84EA-8459F1AE1BBC}" srcOrd="3" destOrd="0" parTransId="{19735E1A-D90E-BF4A-A484-CDEBF82EDD71}" sibTransId="{E37A30D9-1DA8-004E-9259-A4D9D6298C61}"/>
    <dgm:cxn modelId="{C4105490-A0B2-0F46-A225-1D0084410A70}" type="presOf" srcId="{8CCBBCA3-A541-C242-B356-05E4CC89C5B8}" destId="{6DCACF07-ECAE-3144-A2B1-2EA97976F514}" srcOrd="0" destOrd="0" presId="urn:microsoft.com/office/officeart/2005/8/layout/matrix2"/>
    <dgm:cxn modelId="{09E522AC-073A-4A44-88E9-AC0591FD6F82}" type="presOf" srcId="{187EFD19-D40D-1547-99DA-B312809536E3}" destId="{2D3785E9-B73B-8140-88AD-220C20974EC9}" srcOrd="0" destOrd="0" presId="urn:microsoft.com/office/officeart/2005/8/layout/matrix2"/>
    <dgm:cxn modelId="{4D1D01B8-8415-EA48-847F-EC304F0E3E63}" type="presOf" srcId="{FE0FE4CA-7799-0A49-B922-572A0F89CFB5}" destId="{79962E02-17AC-3848-932D-A6EE668F4FF6}" srcOrd="0" destOrd="0" presId="urn:microsoft.com/office/officeart/2005/8/layout/matrix2"/>
    <dgm:cxn modelId="{5B9ECBEA-3FDF-C74C-AEAC-FD5F67F23781}" srcId="{1C553A34-C72C-C842-B945-986410502566}" destId="{FE0FE4CA-7799-0A49-B922-572A0F89CFB5}" srcOrd="0" destOrd="0" parTransId="{20ECCB27-A938-844C-BA78-B26D63EC30CC}" sibTransId="{CD30AC38-2887-9B4F-A971-567E4C427D34}"/>
    <dgm:cxn modelId="{B362F4F2-6209-DF48-8B94-ECD2BC814A78}" type="presOf" srcId="{B5CB410E-8E9E-0048-84EA-8459F1AE1BBC}" destId="{8DE0E448-B2FD-1440-B986-747C267C49B4}" srcOrd="0" destOrd="0" presId="urn:microsoft.com/office/officeart/2005/8/layout/matrix2"/>
    <dgm:cxn modelId="{FBEF55FA-9AE9-B648-A8F6-6A53806F25F7}" type="presOf" srcId="{1C553A34-C72C-C842-B945-986410502566}" destId="{958C8D82-DF62-2747-9BB3-26DB63DB0103}" srcOrd="0" destOrd="0" presId="urn:microsoft.com/office/officeart/2005/8/layout/matrix2"/>
    <dgm:cxn modelId="{6FDDD999-D439-624A-B636-209300E08F8F}" type="presParOf" srcId="{958C8D82-DF62-2747-9BB3-26DB63DB0103}" destId="{BC21BD77-AA27-D34A-A2B2-588638D564C9}" srcOrd="0" destOrd="0" presId="urn:microsoft.com/office/officeart/2005/8/layout/matrix2"/>
    <dgm:cxn modelId="{B3FB57F9-3910-5C48-98D7-F6B078294148}" type="presParOf" srcId="{958C8D82-DF62-2747-9BB3-26DB63DB0103}" destId="{79962E02-17AC-3848-932D-A6EE668F4FF6}" srcOrd="1" destOrd="0" presId="urn:microsoft.com/office/officeart/2005/8/layout/matrix2"/>
    <dgm:cxn modelId="{9F53CA8A-EE27-0247-9C3E-FF3C385494F8}" type="presParOf" srcId="{958C8D82-DF62-2747-9BB3-26DB63DB0103}" destId="{6DCACF07-ECAE-3144-A2B1-2EA97976F514}" srcOrd="2" destOrd="0" presId="urn:microsoft.com/office/officeart/2005/8/layout/matrix2"/>
    <dgm:cxn modelId="{6B0F2A94-7920-FE45-8D82-A04675C487A4}" type="presParOf" srcId="{958C8D82-DF62-2747-9BB3-26DB63DB0103}" destId="{2D3785E9-B73B-8140-88AD-220C20974EC9}" srcOrd="3" destOrd="0" presId="urn:microsoft.com/office/officeart/2005/8/layout/matrix2"/>
    <dgm:cxn modelId="{38AA99B4-40BB-494A-B7B3-BC71BA272958}" type="presParOf" srcId="{958C8D82-DF62-2747-9BB3-26DB63DB0103}" destId="{8DE0E448-B2FD-1440-B986-747C267C49B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CE7605-1630-BF42-ADAA-60729F8501A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25EF1-60BF-6745-9A1C-498C60E0C6CF}">
      <dgm:prSet phldrT="[Text]" custT="1"/>
      <dgm:spPr>
        <a:noFill/>
      </dgm:spPr>
      <dgm:t>
        <a:bodyPr/>
        <a:lstStyle/>
        <a:p>
          <a:r>
            <a:rPr lang="en-US" sz="3200">
              <a:solidFill>
                <a:schemeClr val="tx1"/>
              </a:solidFill>
              <a:latin typeface="+mj-lt"/>
            </a:rPr>
            <a:t>HASHING</a:t>
          </a:r>
        </a:p>
      </dgm:t>
    </dgm:pt>
    <dgm:pt modelId="{B86B70F3-8CC6-9C4E-983E-26698ECAA3D6}" type="sibTrans" cxnId="{F26F5034-0D9D-5A47-A08F-CF717D811742}">
      <dgm:prSet/>
      <dgm:spPr/>
      <dgm:t>
        <a:bodyPr/>
        <a:lstStyle/>
        <a:p>
          <a:pPr rtl="0"/>
          <a:endParaRPr lang="en-US"/>
        </a:p>
      </dgm:t>
    </dgm:pt>
    <dgm:pt modelId="{D278A5F3-077F-6C4E-A867-2035C951C921}" type="parTrans" cxnId="{F26F5034-0D9D-5A47-A08F-CF717D811742}">
      <dgm:prSet/>
      <dgm:spPr/>
      <dgm:t>
        <a:bodyPr/>
        <a:lstStyle/>
        <a:p>
          <a:endParaRPr lang="en-US"/>
        </a:p>
      </dgm:t>
    </dgm:pt>
    <dgm:pt modelId="{AF8E2539-FBE1-394D-AA22-0AE1FE80C4C5}">
      <dgm:prSet custT="1"/>
      <dgm:spPr>
        <a:noFill/>
      </dgm:spPr>
      <dgm:t>
        <a:bodyPr/>
        <a:lstStyle/>
        <a:p>
          <a:r>
            <a:rPr lang="en-US" sz="3200">
              <a:solidFill>
                <a:schemeClr val="tx1"/>
              </a:solidFill>
              <a:latin typeface="+mj-lt"/>
            </a:rPr>
            <a:t>HARMONIZING</a:t>
          </a:r>
          <a:endParaRPr lang="en-US" sz="3200">
            <a:latin typeface="+mj-lt"/>
          </a:endParaRPr>
        </a:p>
      </dgm:t>
    </dgm:pt>
    <dgm:pt modelId="{05B0435A-888E-8848-9C56-EE674686E9F5}" type="parTrans" cxnId="{50FB46F0-EAFC-5B47-A4D9-F7B2A7C00FE0}">
      <dgm:prSet/>
      <dgm:spPr/>
      <dgm:t>
        <a:bodyPr/>
        <a:lstStyle/>
        <a:p>
          <a:endParaRPr lang="en-US"/>
        </a:p>
      </dgm:t>
    </dgm:pt>
    <dgm:pt modelId="{9EAAAC55-447C-7343-A84E-AC1EF24B6DFB}" type="sibTrans" cxnId="{50FB46F0-EAFC-5B47-A4D9-F7B2A7C00FE0}">
      <dgm:prSet/>
      <dgm:spPr/>
      <dgm:t>
        <a:bodyPr/>
        <a:lstStyle/>
        <a:p>
          <a:endParaRPr lang="en-US"/>
        </a:p>
      </dgm:t>
    </dgm:pt>
    <dgm:pt modelId="{1AA3AAE2-0C78-BF41-A22F-D4508855944F}">
      <dgm:prSet phldrT="[Text]" custT="1"/>
      <dgm:spPr>
        <a:noFill/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FF4E88-F404-5442-8AF6-32EC06A7FB7F}" type="parTrans" cxnId="{305E0D33-0DAA-AD44-A63D-4204AB2DB5C5}">
      <dgm:prSet/>
      <dgm:spPr/>
      <dgm:t>
        <a:bodyPr/>
        <a:lstStyle/>
        <a:p>
          <a:endParaRPr lang="en-US"/>
        </a:p>
      </dgm:t>
    </dgm:pt>
    <dgm:pt modelId="{20AF90A8-35D6-8C44-9CD0-A5FB8CED3BFD}" type="sibTrans" cxnId="{305E0D33-0DAA-AD44-A63D-4204AB2DB5C5}">
      <dgm:prSet/>
      <dgm:spPr/>
      <dgm:t>
        <a:bodyPr/>
        <a:lstStyle/>
        <a:p>
          <a:endParaRPr lang="en-US"/>
        </a:p>
      </dgm:t>
    </dgm:pt>
    <dgm:pt modelId="{52366582-59FC-C247-B238-410E1BBDDACB}" type="pres">
      <dgm:prSet presAssocID="{EBCE7605-1630-BF42-ADAA-60729F8501AA}" presName="compositeShape" presStyleCnt="0">
        <dgm:presLayoutVars>
          <dgm:chMax val="2"/>
          <dgm:dir/>
          <dgm:resizeHandles val="exact"/>
        </dgm:presLayoutVars>
      </dgm:prSet>
      <dgm:spPr/>
    </dgm:pt>
    <dgm:pt modelId="{9BEBF6B6-2F56-E448-AB20-9EE379974CE8}" type="pres">
      <dgm:prSet presAssocID="{83725EF1-60BF-6745-9A1C-498C60E0C6CF}" presName="upArrow" presStyleLbl="node1" presStyleIdx="0" presStyleCnt="2" custLinFactNeighborX="-40238" custLinFactNeighborY="11661"/>
      <dgm:spPr/>
    </dgm:pt>
    <dgm:pt modelId="{80944CF9-C33E-7341-B1A9-C31EF12419F0}" type="pres">
      <dgm:prSet presAssocID="{83725EF1-60BF-6745-9A1C-498C60E0C6CF}" presName="upArrowText" presStyleLbl="revTx" presStyleIdx="0" presStyleCnt="2" custScaleX="44664" custScaleY="44519" custLinFactNeighborX="-48922" custLinFactNeighborY="-3043">
        <dgm:presLayoutVars>
          <dgm:chMax val="0"/>
          <dgm:bulletEnabled val="1"/>
        </dgm:presLayoutVars>
      </dgm:prSet>
      <dgm:spPr/>
    </dgm:pt>
    <dgm:pt modelId="{947F988A-5E1E-034C-98C2-EA80F96200E4}" type="pres">
      <dgm:prSet presAssocID="{AF8E2539-FBE1-394D-AA22-0AE1FE80C4C5}" presName="downArrow" presStyleLbl="node1" presStyleIdx="1" presStyleCnt="2" custLinFactNeighborX="-40238" custLinFactNeighborY="3255"/>
      <dgm:spPr/>
    </dgm:pt>
    <dgm:pt modelId="{58EFC161-F422-9046-B53D-2AF50A83319B}" type="pres">
      <dgm:prSet presAssocID="{AF8E2539-FBE1-394D-AA22-0AE1FE80C4C5}" presName="downArrowText" presStyleLbl="revTx" presStyleIdx="1" presStyleCnt="2" custScaleX="64457" custScaleY="34402" custLinFactNeighborX="-54424" custLinFactNeighborY="-18277">
        <dgm:presLayoutVars>
          <dgm:chMax val="0"/>
          <dgm:bulletEnabled val="1"/>
        </dgm:presLayoutVars>
      </dgm:prSet>
      <dgm:spPr/>
    </dgm:pt>
  </dgm:ptLst>
  <dgm:cxnLst>
    <dgm:cxn modelId="{305E0D33-0DAA-AD44-A63D-4204AB2DB5C5}" srcId="{EBCE7605-1630-BF42-ADAA-60729F8501AA}" destId="{1AA3AAE2-0C78-BF41-A22F-D4508855944F}" srcOrd="2" destOrd="0" parTransId="{7CFF4E88-F404-5442-8AF6-32EC06A7FB7F}" sibTransId="{20AF90A8-35D6-8C44-9CD0-A5FB8CED3BFD}"/>
    <dgm:cxn modelId="{F26F5034-0D9D-5A47-A08F-CF717D811742}" srcId="{EBCE7605-1630-BF42-ADAA-60729F8501AA}" destId="{83725EF1-60BF-6745-9A1C-498C60E0C6CF}" srcOrd="0" destOrd="0" parTransId="{D278A5F3-077F-6C4E-A867-2035C951C921}" sibTransId="{B86B70F3-8CC6-9C4E-983E-26698ECAA3D6}"/>
    <dgm:cxn modelId="{54B2DB8F-6C7E-8648-B36A-7F0E42AF9384}" type="presOf" srcId="{EBCE7605-1630-BF42-ADAA-60729F8501AA}" destId="{52366582-59FC-C247-B238-410E1BBDDACB}" srcOrd="0" destOrd="0" presId="urn:microsoft.com/office/officeart/2005/8/layout/arrow4"/>
    <dgm:cxn modelId="{2D8D43CB-B277-FE4F-B876-EC47F383CC44}" type="presOf" srcId="{83725EF1-60BF-6745-9A1C-498C60E0C6CF}" destId="{80944CF9-C33E-7341-B1A9-C31EF12419F0}" srcOrd="0" destOrd="0" presId="urn:microsoft.com/office/officeart/2005/8/layout/arrow4"/>
    <dgm:cxn modelId="{4C4104E4-632F-8B47-A95D-3263C78E9F5F}" type="presOf" srcId="{AF8E2539-FBE1-394D-AA22-0AE1FE80C4C5}" destId="{58EFC161-F422-9046-B53D-2AF50A83319B}" srcOrd="0" destOrd="0" presId="urn:microsoft.com/office/officeart/2005/8/layout/arrow4"/>
    <dgm:cxn modelId="{50FB46F0-EAFC-5B47-A4D9-F7B2A7C00FE0}" srcId="{EBCE7605-1630-BF42-ADAA-60729F8501AA}" destId="{AF8E2539-FBE1-394D-AA22-0AE1FE80C4C5}" srcOrd="1" destOrd="0" parTransId="{05B0435A-888E-8848-9C56-EE674686E9F5}" sibTransId="{9EAAAC55-447C-7343-A84E-AC1EF24B6DFB}"/>
    <dgm:cxn modelId="{C50A8B33-84B1-FE44-8A0B-37304633FD9B}" type="presParOf" srcId="{52366582-59FC-C247-B238-410E1BBDDACB}" destId="{9BEBF6B6-2F56-E448-AB20-9EE379974CE8}" srcOrd="0" destOrd="0" presId="urn:microsoft.com/office/officeart/2005/8/layout/arrow4"/>
    <dgm:cxn modelId="{CD43DFED-88A8-6146-B789-ACC902ACEC17}" type="presParOf" srcId="{52366582-59FC-C247-B238-410E1BBDDACB}" destId="{80944CF9-C33E-7341-B1A9-C31EF12419F0}" srcOrd="1" destOrd="0" presId="urn:microsoft.com/office/officeart/2005/8/layout/arrow4"/>
    <dgm:cxn modelId="{BBF32A70-6B76-2849-97D3-8DD90473C2EE}" type="presParOf" srcId="{52366582-59FC-C247-B238-410E1BBDDACB}" destId="{947F988A-5E1E-034C-98C2-EA80F96200E4}" srcOrd="2" destOrd="0" presId="urn:microsoft.com/office/officeart/2005/8/layout/arrow4"/>
    <dgm:cxn modelId="{17C250A8-7FC9-1A49-A7D7-3ADE69D526EC}" type="presParOf" srcId="{52366582-59FC-C247-B238-410E1BBDDACB}" destId="{58EFC161-F422-9046-B53D-2AF50A83319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CE7605-1630-BF42-ADAA-60729F8501AA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25EF1-60BF-6745-9A1C-498C60E0C6CF}">
      <dgm:prSet phldrT="[Text]" custT="1"/>
      <dgm:spPr>
        <a:noFill/>
      </dgm:spPr>
      <dgm:t>
        <a:bodyPr/>
        <a:lstStyle/>
        <a:p>
          <a:r>
            <a:rPr lang="en-US" sz="3200">
              <a:solidFill>
                <a:schemeClr val="tx1"/>
              </a:solidFill>
              <a:latin typeface="+mj-lt"/>
            </a:rPr>
            <a:t>EXPRESSING</a:t>
          </a:r>
        </a:p>
      </dgm:t>
    </dgm:pt>
    <dgm:pt modelId="{B86B70F3-8CC6-9C4E-983E-26698ECAA3D6}" type="sibTrans" cxnId="{F26F5034-0D9D-5A47-A08F-CF717D811742}">
      <dgm:prSet/>
      <dgm:spPr/>
      <dgm:t>
        <a:bodyPr/>
        <a:lstStyle/>
        <a:p>
          <a:pPr rtl="0"/>
          <a:endParaRPr lang="en-US"/>
        </a:p>
      </dgm:t>
    </dgm:pt>
    <dgm:pt modelId="{D278A5F3-077F-6C4E-A867-2035C951C921}" type="parTrans" cxnId="{F26F5034-0D9D-5A47-A08F-CF717D811742}">
      <dgm:prSet/>
      <dgm:spPr/>
      <dgm:t>
        <a:bodyPr/>
        <a:lstStyle/>
        <a:p>
          <a:endParaRPr lang="en-US"/>
        </a:p>
      </dgm:t>
    </dgm:pt>
    <dgm:pt modelId="{1AA3AAE2-0C78-BF41-A22F-D4508855944F}">
      <dgm:prSet phldrT="[Text]" custT="1"/>
      <dgm:spPr>
        <a:noFill/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FF4E88-F404-5442-8AF6-32EC06A7FB7F}" type="parTrans" cxnId="{305E0D33-0DAA-AD44-A63D-4204AB2DB5C5}">
      <dgm:prSet/>
      <dgm:spPr/>
      <dgm:t>
        <a:bodyPr/>
        <a:lstStyle/>
        <a:p>
          <a:endParaRPr lang="en-US"/>
        </a:p>
      </dgm:t>
    </dgm:pt>
    <dgm:pt modelId="{20AF90A8-35D6-8C44-9CD0-A5FB8CED3BFD}" type="sibTrans" cxnId="{305E0D33-0DAA-AD44-A63D-4204AB2DB5C5}">
      <dgm:prSet/>
      <dgm:spPr/>
      <dgm:t>
        <a:bodyPr/>
        <a:lstStyle/>
        <a:p>
          <a:endParaRPr lang="en-US"/>
        </a:p>
      </dgm:t>
    </dgm:pt>
    <dgm:pt modelId="{AF8E2539-FBE1-394D-AA22-0AE1FE80C4C5}">
      <dgm:prSet custT="1"/>
      <dgm:spPr>
        <a:noFill/>
      </dgm:spPr>
      <dgm:t>
        <a:bodyPr/>
        <a:lstStyle/>
        <a:p>
          <a:r>
            <a:rPr lang="en-US" sz="3200">
              <a:latin typeface="+mj-lt"/>
            </a:rPr>
            <a:t>DECIDING</a:t>
          </a:r>
        </a:p>
      </dgm:t>
    </dgm:pt>
    <dgm:pt modelId="{9EAAAC55-447C-7343-A84E-AC1EF24B6DFB}" type="sibTrans" cxnId="{50FB46F0-EAFC-5B47-A4D9-F7B2A7C00FE0}">
      <dgm:prSet/>
      <dgm:spPr/>
      <dgm:t>
        <a:bodyPr/>
        <a:lstStyle/>
        <a:p>
          <a:endParaRPr lang="en-US"/>
        </a:p>
      </dgm:t>
    </dgm:pt>
    <dgm:pt modelId="{05B0435A-888E-8848-9C56-EE674686E9F5}" type="parTrans" cxnId="{50FB46F0-EAFC-5B47-A4D9-F7B2A7C00FE0}">
      <dgm:prSet/>
      <dgm:spPr/>
      <dgm:t>
        <a:bodyPr/>
        <a:lstStyle/>
        <a:p>
          <a:endParaRPr lang="en-US"/>
        </a:p>
      </dgm:t>
    </dgm:pt>
    <dgm:pt modelId="{727494B0-6BEE-9946-90BE-F872DCDAB6F9}">
      <dgm:prSet/>
      <dgm:spPr/>
      <dgm:t>
        <a:bodyPr/>
        <a:lstStyle/>
        <a:p>
          <a:endParaRPr lang="en-US"/>
        </a:p>
      </dgm:t>
    </dgm:pt>
    <dgm:pt modelId="{0F8809A0-733B-414D-96B1-4AA35DEA7B20}" type="parTrans" cxnId="{B200C9AB-83EC-2342-B282-32620C06CE70}">
      <dgm:prSet/>
      <dgm:spPr/>
      <dgm:t>
        <a:bodyPr/>
        <a:lstStyle/>
        <a:p>
          <a:endParaRPr lang="en-US"/>
        </a:p>
      </dgm:t>
    </dgm:pt>
    <dgm:pt modelId="{0731F3A1-96A1-5E46-B4EA-8EAA0609C2E0}" type="sibTrans" cxnId="{B200C9AB-83EC-2342-B282-32620C06CE70}">
      <dgm:prSet/>
      <dgm:spPr/>
      <dgm:t>
        <a:bodyPr/>
        <a:lstStyle/>
        <a:p>
          <a:endParaRPr lang="en-US"/>
        </a:p>
      </dgm:t>
    </dgm:pt>
    <dgm:pt modelId="{B92A12A5-D0DC-2749-9EBC-064619D3ECE1}">
      <dgm:prSet/>
      <dgm:spPr/>
    </dgm:pt>
    <dgm:pt modelId="{2CEA81F1-9D61-4B40-99C2-22F7AEC44347}" type="parTrans" cxnId="{BBA67651-B66D-0C4E-8EE3-8DDCBABB34F1}">
      <dgm:prSet/>
      <dgm:spPr/>
      <dgm:t>
        <a:bodyPr/>
        <a:lstStyle/>
        <a:p>
          <a:endParaRPr lang="en-US"/>
        </a:p>
      </dgm:t>
    </dgm:pt>
    <dgm:pt modelId="{4CF25155-6B44-8A49-AF10-ECD4015B7C19}" type="sibTrans" cxnId="{BBA67651-B66D-0C4E-8EE3-8DDCBABB34F1}">
      <dgm:prSet/>
      <dgm:spPr/>
      <dgm:t>
        <a:bodyPr/>
        <a:lstStyle/>
        <a:p>
          <a:endParaRPr lang="en-US"/>
        </a:p>
      </dgm:t>
    </dgm:pt>
    <dgm:pt modelId="{303189B1-B0F2-9440-9016-8850E7AF8648}">
      <dgm:prSet/>
      <dgm:spPr/>
      <dgm:t>
        <a:bodyPr/>
        <a:lstStyle/>
        <a:p>
          <a:endParaRPr lang="en-US"/>
        </a:p>
      </dgm:t>
    </dgm:pt>
    <dgm:pt modelId="{00E26432-D090-9B4F-9328-53A9DC64350E}" type="parTrans" cxnId="{EE619927-B019-6840-9CE7-B53767C50492}">
      <dgm:prSet/>
      <dgm:spPr/>
      <dgm:t>
        <a:bodyPr/>
        <a:lstStyle/>
        <a:p>
          <a:endParaRPr lang="en-US"/>
        </a:p>
      </dgm:t>
    </dgm:pt>
    <dgm:pt modelId="{AD561F4B-E2B2-6C4E-9D59-285A27994C3F}" type="sibTrans" cxnId="{EE619927-B019-6840-9CE7-B53767C50492}">
      <dgm:prSet/>
      <dgm:spPr/>
      <dgm:t>
        <a:bodyPr/>
        <a:lstStyle/>
        <a:p>
          <a:endParaRPr lang="en-US"/>
        </a:p>
      </dgm:t>
    </dgm:pt>
    <dgm:pt modelId="{85414B2F-9FA0-9D46-8231-D5E845AACF2D}">
      <dgm:prSet/>
      <dgm:spPr/>
    </dgm:pt>
    <dgm:pt modelId="{32F96A90-E348-824B-9D7F-B33095E6D31C}" type="parTrans" cxnId="{16F16339-DD70-E743-AB95-9BF2C3EB5D31}">
      <dgm:prSet/>
      <dgm:spPr/>
      <dgm:t>
        <a:bodyPr/>
        <a:lstStyle/>
        <a:p>
          <a:endParaRPr lang="en-US"/>
        </a:p>
      </dgm:t>
    </dgm:pt>
    <dgm:pt modelId="{F3609D0C-4E74-AD40-B9A0-495BB7934F8B}" type="sibTrans" cxnId="{16F16339-DD70-E743-AB95-9BF2C3EB5D31}">
      <dgm:prSet/>
      <dgm:spPr/>
      <dgm:t>
        <a:bodyPr/>
        <a:lstStyle/>
        <a:p>
          <a:endParaRPr lang="en-US"/>
        </a:p>
      </dgm:t>
    </dgm:pt>
    <dgm:pt modelId="{C5E8C39F-9A86-234E-955C-208B71C6522A}">
      <dgm:prSet/>
      <dgm:spPr/>
      <dgm:t>
        <a:bodyPr/>
        <a:lstStyle/>
        <a:p>
          <a:endParaRPr lang="en-US"/>
        </a:p>
      </dgm:t>
    </dgm:pt>
    <dgm:pt modelId="{20CCC6BE-7DD6-A442-9E57-29A18AC5C59C}" type="parTrans" cxnId="{3FAA4541-7FC1-EF46-AEBC-E81C69C1A7CC}">
      <dgm:prSet/>
      <dgm:spPr/>
      <dgm:t>
        <a:bodyPr/>
        <a:lstStyle/>
        <a:p>
          <a:endParaRPr lang="en-US"/>
        </a:p>
      </dgm:t>
    </dgm:pt>
    <dgm:pt modelId="{43BADBA7-652B-AD40-8A1E-729501BBD990}" type="sibTrans" cxnId="{3FAA4541-7FC1-EF46-AEBC-E81C69C1A7CC}">
      <dgm:prSet/>
      <dgm:spPr/>
      <dgm:t>
        <a:bodyPr/>
        <a:lstStyle/>
        <a:p>
          <a:endParaRPr lang="en-US"/>
        </a:p>
      </dgm:t>
    </dgm:pt>
    <dgm:pt modelId="{A1E384BD-CE15-8842-9F17-6390FC4AC7BA}">
      <dgm:prSet/>
      <dgm:spPr/>
    </dgm:pt>
    <dgm:pt modelId="{BF4D6C9A-CDD8-AB4B-9E52-DAA112A5A396}" type="parTrans" cxnId="{B0006151-1C03-DD4B-BCEB-F2E218E102AA}">
      <dgm:prSet/>
      <dgm:spPr/>
      <dgm:t>
        <a:bodyPr/>
        <a:lstStyle/>
        <a:p>
          <a:endParaRPr lang="en-US"/>
        </a:p>
      </dgm:t>
    </dgm:pt>
    <dgm:pt modelId="{7DD46089-52BB-CC44-BC2E-695423F00A54}" type="sibTrans" cxnId="{B0006151-1C03-DD4B-BCEB-F2E218E102AA}">
      <dgm:prSet/>
      <dgm:spPr/>
      <dgm:t>
        <a:bodyPr/>
        <a:lstStyle/>
        <a:p>
          <a:endParaRPr lang="en-US"/>
        </a:p>
      </dgm:t>
    </dgm:pt>
    <dgm:pt modelId="{52366582-59FC-C247-B238-410E1BBDDACB}" type="pres">
      <dgm:prSet presAssocID="{EBCE7605-1630-BF42-ADAA-60729F8501AA}" presName="compositeShape" presStyleCnt="0">
        <dgm:presLayoutVars>
          <dgm:chMax val="2"/>
          <dgm:dir/>
          <dgm:resizeHandles val="exact"/>
        </dgm:presLayoutVars>
      </dgm:prSet>
      <dgm:spPr/>
    </dgm:pt>
    <dgm:pt modelId="{9BEBF6B6-2F56-E448-AB20-9EE379974CE8}" type="pres">
      <dgm:prSet presAssocID="{83725EF1-60BF-6745-9A1C-498C60E0C6CF}" presName="upArrow" presStyleLbl="node1" presStyleIdx="0" presStyleCnt="2" custAng="16200000" custScaleY="92554" custLinFactNeighborX="-64298" custLinFactNeighborY="19068"/>
      <dgm:spPr/>
    </dgm:pt>
    <dgm:pt modelId="{80944CF9-C33E-7341-B1A9-C31EF12419F0}" type="pres">
      <dgm:prSet presAssocID="{83725EF1-60BF-6745-9A1C-498C60E0C6CF}" presName="upArrowText" presStyleLbl="revTx" presStyleIdx="0" presStyleCnt="2" custScaleX="47529" custScaleY="41945" custLinFactY="25357" custLinFactNeighborX="-98121" custLinFactNeighborY="100000">
        <dgm:presLayoutVars>
          <dgm:chMax val="0"/>
          <dgm:bulletEnabled val="1"/>
        </dgm:presLayoutVars>
      </dgm:prSet>
      <dgm:spPr/>
    </dgm:pt>
    <dgm:pt modelId="{947F988A-5E1E-034C-98C2-EA80F96200E4}" type="pres">
      <dgm:prSet presAssocID="{AF8E2539-FBE1-394D-AA22-0AE1FE80C4C5}" presName="downArrow" presStyleLbl="node1" presStyleIdx="1" presStyleCnt="2" custAng="16200000" custScaleY="92554" custLinFactX="100000" custLinFactNeighborX="113886" custLinFactNeighborY="-89266"/>
      <dgm:spPr/>
    </dgm:pt>
    <dgm:pt modelId="{58EFC161-F422-9046-B53D-2AF50A83319B}" type="pres">
      <dgm:prSet presAssocID="{AF8E2539-FBE1-394D-AA22-0AE1FE80C4C5}" presName="downArrowText" presStyleLbl="revTx" presStyleIdx="1" presStyleCnt="2" custScaleX="44686" custScaleY="37666" custLinFactNeighborX="26829" custLinFactNeighborY="13556">
        <dgm:presLayoutVars>
          <dgm:chMax val="0"/>
          <dgm:bulletEnabled val="1"/>
        </dgm:presLayoutVars>
      </dgm:prSet>
      <dgm:spPr/>
    </dgm:pt>
  </dgm:ptLst>
  <dgm:cxnLst>
    <dgm:cxn modelId="{328BDD24-47E3-0A44-93B4-550FB3279E98}" type="presOf" srcId="{83725EF1-60BF-6745-9A1C-498C60E0C6CF}" destId="{80944CF9-C33E-7341-B1A9-C31EF12419F0}" srcOrd="0" destOrd="0" presId="urn:microsoft.com/office/officeart/2005/8/layout/arrow4"/>
    <dgm:cxn modelId="{EE619927-B019-6840-9CE7-B53767C50492}" srcId="{EBCE7605-1630-BF42-ADAA-60729F8501AA}" destId="{303189B1-B0F2-9440-9016-8850E7AF8648}" srcOrd="5" destOrd="0" parTransId="{00E26432-D090-9B4F-9328-53A9DC64350E}" sibTransId="{AD561F4B-E2B2-6C4E-9D59-285A27994C3F}"/>
    <dgm:cxn modelId="{305E0D33-0DAA-AD44-A63D-4204AB2DB5C5}" srcId="{EBCE7605-1630-BF42-ADAA-60729F8501AA}" destId="{1AA3AAE2-0C78-BF41-A22F-D4508855944F}" srcOrd="2" destOrd="0" parTransId="{7CFF4E88-F404-5442-8AF6-32EC06A7FB7F}" sibTransId="{20AF90A8-35D6-8C44-9CD0-A5FB8CED3BFD}"/>
    <dgm:cxn modelId="{F26F5034-0D9D-5A47-A08F-CF717D811742}" srcId="{EBCE7605-1630-BF42-ADAA-60729F8501AA}" destId="{83725EF1-60BF-6745-9A1C-498C60E0C6CF}" srcOrd="0" destOrd="0" parTransId="{D278A5F3-077F-6C4E-A867-2035C951C921}" sibTransId="{B86B70F3-8CC6-9C4E-983E-26698ECAA3D6}"/>
    <dgm:cxn modelId="{16F16339-DD70-E743-AB95-9BF2C3EB5D31}" srcId="{EBCE7605-1630-BF42-ADAA-60729F8501AA}" destId="{85414B2F-9FA0-9D46-8231-D5E845AACF2D}" srcOrd="6" destOrd="0" parTransId="{32F96A90-E348-824B-9D7F-B33095E6D31C}" sibTransId="{F3609D0C-4E74-AD40-B9A0-495BB7934F8B}"/>
    <dgm:cxn modelId="{3FAA4541-7FC1-EF46-AEBC-E81C69C1A7CC}" srcId="{EBCE7605-1630-BF42-ADAA-60729F8501AA}" destId="{C5E8C39F-9A86-234E-955C-208B71C6522A}" srcOrd="7" destOrd="0" parTransId="{20CCC6BE-7DD6-A442-9E57-29A18AC5C59C}" sibTransId="{43BADBA7-652B-AD40-8A1E-729501BBD990}"/>
    <dgm:cxn modelId="{B0006151-1C03-DD4B-BCEB-F2E218E102AA}" srcId="{EBCE7605-1630-BF42-ADAA-60729F8501AA}" destId="{A1E384BD-CE15-8842-9F17-6390FC4AC7BA}" srcOrd="8" destOrd="0" parTransId="{BF4D6C9A-CDD8-AB4B-9E52-DAA112A5A396}" sibTransId="{7DD46089-52BB-CC44-BC2E-695423F00A54}"/>
    <dgm:cxn modelId="{BBA67651-B66D-0C4E-8EE3-8DDCBABB34F1}" srcId="{EBCE7605-1630-BF42-ADAA-60729F8501AA}" destId="{B92A12A5-D0DC-2749-9EBC-064619D3ECE1}" srcOrd="4" destOrd="0" parTransId="{2CEA81F1-9D61-4B40-99C2-22F7AEC44347}" sibTransId="{4CF25155-6B44-8A49-AF10-ECD4015B7C19}"/>
    <dgm:cxn modelId="{A28BB059-90B8-CE43-83A6-3344FCC5A928}" type="presOf" srcId="{AF8E2539-FBE1-394D-AA22-0AE1FE80C4C5}" destId="{58EFC161-F422-9046-B53D-2AF50A83319B}" srcOrd="0" destOrd="0" presId="urn:microsoft.com/office/officeart/2005/8/layout/arrow4"/>
    <dgm:cxn modelId="{A379E7A9-290B-EA44-8286-374A2AB2B966}" type="presOf" srcId="{EBCE7605-1630-BF42-ADAA-60729F8501AA}" destId="{52366582-59FC-C247-B238-410E1BBDDACB}" srcOrd="0" destOrd="0" presId="urn:microsoft.com/office/officeart/2005/8/layout/arrow4"/>
    <dgm:cxn modelId="{B200C9AB-83EC-2342-B282-32620C06CE70}" srcId="{EBCE7605-1630-BF42-ADAA-60729F8501AA}" destId="{727494B0-6BEE-9946-90BE-F872DCDAB6F9}" srcOrd="3" destOrd="0" parTransId="{0F8809A0-733B-414D-96B1-4AA35DEA7B20}" sibTransId="{0731F3A1-96A1-5E46-B4EA-8EAA0609C2E0}"/>
    <dgm:cxn modelId="{50FB46F0-EAFC-5B47-A4D9-F7B2A7C00FE0}" srcId="{EBCE7605-1630-BF42-ADAA-60729F8501AA}" destId="{AF8E2539-FBE1-394D-AA22-0AE1FE80C4C5}" srcOrd="1" destOrd="0" parTransId="{05B0435A-888E-8848-9C56-EE674686E9F5}" sibTransId="{9EAAAC55-447C-7343-A84E-AC1EF24B6DFB}"/>
    <dgm:cxn modelId="{506DE67E-EADF-4E4A-82B1-300BD9C4B14D}" type="presParOf" srcId="{52366582-59FC-C247-B238-410E1BBDDACB}" destId="{9BEBF6B6-2F56-E448-AB20-9EE379974CE8}" srcOrd="0" destOrd="0" presId="urn:microsoft.com/office/officeart/2005/8/layout/arrow4"/>
    <dgm:cxn modelId="{D152F863-23DD-634A-B61E-EEF7D564F9C6}" type="presParOf" srcId="{52366582-59FC-C247-B238-410E1BBDDACB}" destId="{80944CF9-C33E-7341-B1A9-C31EF12419F0}" srcOrd="1" destOrd="0" presId="urn:microsoft.com/office/officeart/2005/8/layout/arrow4"/>
    <dgm:cxn modelId="{149E245D-73D7-D945-B085-4825E8491303}" type="presParOf" srcId="{52366582-59FC-C247-B238-410E1BBDDACB}" destId="{947F988A-5E1E-034C-98C2-EA80F96200E4}" srcOrd="2" destOrd="0" presId="urn:microsoft.com/office/officeart/2005/8/layout/arrow4"/>
    <dgm:cxn modelId="{D40C3668-38B9-B04C-B85D-A3B9AFCE4AB3}" type="presParOf" srcId="{52366582-59FC-C247-B238-410E1BBDDACB}" destId="{58EFC161-F422-9046-B53D-2AF50A83319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553A34-C72C-C842-B945-986410502566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FE4CA-7799-0A49-B922-572A0F89CFB5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EXPRESS</a:t>
          </a:r>
        </a:p>
      </dgm:t>
    </dgm:pt>
    <dgm:pt modelId="{20ECCB27-A938-844C-BA78-B26D63EC30CC}" type="parTrans" cxnId="{5B9ECBEA-3FDF-C74C-AEAC-FD5F67F23781}">
      <dgm:prSet/>
      <dgm:spPr/>
      <dgm:t>
        <a:bodyPr/>
        <a:lstStyle/>
        <a:p>
          <a:endParaRPr lang="en-US"/>
        </a:p>
      </dgm:t>
    </dgm:pt>
    <dgm:pt modelId="{CD30AC38-2887-9B4F-A971-567E4C427D34}" type="sibTrans" cxnId="{5B9ECBEA-3FDF-C74C-AEAC-FD5F67F23781}">
      <dgm:prSet/>
      <dgm:spPr/>
      <dgm:t>
        <a:bodyPr/>
        <a:lstStyle/>
        <a:p>
          <a:endParaRPr lang="en-US"/>
        </a:p>
      </dgm:t>
    </dgm:pt>
    <dgm:pt modelId="{8CCBBCA3-A541-C242-B356-05E4CC89C5B8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HASH</a:t>
          </a:r>
        </a:p>
      </dgm:t>
    </dgm:pt>
    <dgm:pt modelId="{A6A72BB0-08C8-4642-B1A5-02E035FB3DCB}" type="parTrans" cxnId="{BDB93225-35F1-774C-A3BB-E355038DBCB9}">
      <dgm:prSet/>
      <dgm:spPr/>
      <dgm:t>
        <a:bodyPr/>
        <a:lstStyle/>
        <a:p>
          <a:endParaRPr lang="en-US"/>
        </a:p>
      </dgm:t>
    </dgm:pt>
    <dgm:pt modelId="{D65CD52C-83EF-9C4B-9C89-218CC43742BF}" type="sibTrans" cxnId="{BDB93225-35F1-774C-A3BB-E355038DBCB9}">
      <dgm:prSet/>
      <dgm:spPr/>
      <dgm:t>
        <a:bodyPr/>
        <a:lstStyle/>
        <a:p>
          <a:endParaRPr lang="en-US"/>
        </a:p>
      </dgm:t>
    </dgm:pt>
    <dgm:pt modelId="{187EFD19-D40D-1547-99DA-B312809536E3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DECIDE</a:t>
          </a:r>
        </a:p>
      </dgm:t>
    </dgm:pt>
    <dgm:pt modelId="{3BA14255-C293-D848-A557-E5CC642C4D19}" type="parTrans" cxnId="{DB53584B-20B9-BA49-8263-629A0E289250}">
      <dgm:prSet/>
      <dgm:spPr/>
      <dgm:t>
        <a:bodyPr/>
        <a:lstStyle/>
        <a:p>
          <a:endParaRPr lang="en-US"/>
        </a:p>
      </dgm:t>
    </dgm:pt>
    <dgm:pt modelId="{F76715F1-947E-DE45-8C71-643F335AB549}" type="sibTrans" cxnId="{DB53584B-20B9-BA49-8263-629A0E289250}">
      <dgm:prSet/>
      <dgm:spPr/>
      <dgm:t>
        <a:bodyPr/>
        <a:lstStyle/>
        <a:p>
          <a:endParaRPr lang="en-US"/>
        </a:p>
      </dgm:t>
    </dgm:pt>
    <dgm:pt modelId="{B5CB410E-8E9E-0048-84EA-8459F1AE1BBC}">
      <dgm:prSet phldrT="[Text]"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HARMONY</a:t>
          </a:r>
          <a:endParaRPr lang="en-US"/>
        </a:p>
      </dgm:t>
    </dgm:pt>
    <dgm:pt modelId="{19735E1A-D90E-BF4A-A484-CDEBF82EDD71}" type="parTrans" cxnId="{A134B06F-EFBC-D84D-BBBF-5EC63E823CCB}">
      <dgm:prSet/>
      <dgm:spPr/>
      <dgm:t>
        <a:bodyPr/>
        <a:lstStyle/>
        <a:p>
          <a:endParaRPr lang="en-US"/>
        </a:p>
      </dgm:t>
    </dgm:pt>
    <dgm:pt modelId="{E37A30D9-1DA8-004E-9259-A4D9D6298C61}" type="sibTrans" cxnId="{A134B06F-EFBC-D84D-BBBF-5EC63E823CCB}">
      <dgm:prSet/>
      <dgm:spPr/>
      <dgm:t>
        <a:bodyPr/>
        <a:lstStyle/>
        <a:p>
          <a:pPr rtl="0"/>
          <a:endParaRPr lang="en-US"/>
        </a:p>
      </dgm:t>
    </dgm:pt>
    <dgm:pt modelId="{958C8D82-DF62-2747-9BB3-26DB63DB0103}" type="pres">
      <dgm:prSet presAssocID="{1C553A34-C72C-C842-B945-986410502566}" presName="matrix" presStyleCnt="0">
        <dgm:presLayoutVars>
          <dgm:chMax val="1"/>
          <dgm:dir/>
          <dgm:resizeHandles val="exact"/>
        </dgm:presLayoutVars>
      </dgm:prSet>
      <dgm:spPr/>
    </dgm:pt>
    <dgm:pt modelId="{BC21BD77-AA27-D34A-A2B2-588638D564C9}" type="pres">
      <dgm:prSet presAssocID="{1C553A34-C72C-C842-B945-986410502566}" presName="axisShape" presStyleLbl="bgShp" presStyleIdx="0" presStyleCnt="1"/>
      <dgm:spPr>
        <a:solidFill>
          <a:schemeClr val="tx1"/>
        </a:solidFill>
      </dgm:spPr>
    </dgm:pt>
    <dgm:pt modelId="{79962E02-17AC-3848-932D-A6EE668F4FF6}" type="pres">
      <dgm:prSet presAssocID="{1C553A34-C72C-C842-B945-986410502566}" presName="rect1" presStyleLbl="node1" presStyleIdx="0" presStyleCnt="4" custScaleY="34743" custLinFactX="-14342" custLinFactNeighborX="-100000" custLinFactNeighborY="58716">
        <dgm:presLayoutVars>
          <dgm:chMax val="0"/>
          <dgm:chPref val="0"/>
          <dgm:bulletEnabled val="1"/>
        </dgm:presLayoutVars>
      </dgm:prSet>
      <dgm:spPr/>
    </dgm:pt>
    <dgm:pt modelId="{6DCACF07-ECAE-3144-A2B1-2EA97976F514}" type="pres">
      <dgm:prSet presAssocID="{1C553A34-C72C-C842-B945-986410502566}" presName="rect2" presStyleLbl="node1" presStyleIdx="1" presStyleCnt="4" custScaleY="40923" custLinFactNeighborX="-26794" custLinFactNeighborY="-45222">
        <dgm:presLayoutVars>
          <dgm:chMax val="0"/>
          <dgm:chPref val="0"/>
          <dgm:bulletEnabled val="1"/>
        </dgm:presLayoutVars>
      </dgm:prSet>
      <dgm:spPr/>
    </dgm:pt>
    <dgm:pt modelId="{2D3785E9-B73B-8140-88AD-220C20974EC9}" type="pres">
      <dgm:prSet presAssocID="{1C553A34-C72C-C842-B945-986410502566}" presName="rect3" presStyleLbl="node1" presStyleIdx="2" presStyleCnt="4" custScaleY="31517" custLinFactX="100000" custLinFactNeighborX="139500" custLinFactNeighborY="-58716">
        <dgm:presLayoutVars>
          <dgm:chMax val="0"/>
          <dgm:chPref val="0"/>
          <dgm:bulletEnabled val="1"/>
        </dgm:presLayoutVars>
      </dgm:prSet>
      <dgm:spPr/>
    </dgm:pt>
    <dgm:pt modelId="{8DE0E448-B2FD-1440-B986-747C267C49B4}" type="pres">
      <dgm:prSet presAssocID="{1C553A34-C72C-C842-B945-986410502566}" presName="rect4" presStyleLbl="node1" presStyleIdx="3" presStyleCnt="4" custScaleX="132805" custScaleY="40923" custLinFactNeighborX="-10982" custLinFactNeighborY="48453">
        <dgm:presLayoutVars>
          <dgm:chMax val="0"/>
          <dgm:chPref val="0"/>
          <dgm:bulletEnabled val="1"/>
        </dgm:presLayoutVars>
      </dgm:prSet>
      <dgm:spPr/>
    </dgm:pt>
  </dgm:ptLst>
  <dgm:cxnLst>
    <dgm:cxn modelId="{0CA9F122-2B22-8348-A73B-9037E72C0E84}" type="presOf" srcId="{FE0FE4CA-7799-0A49-B922-572A0F89CFB5}" destId="{79962E02-17AC-3848-932D-A6EE668F4FF6}" srcOrd="0" destOrd="0" presId="urn:microsoft.com/office/officeart/2005/8/layout/matrix2"/>
    <dgm:cxn modelId="{BDB93225-35F1-774C-A3BB-E355038DBCB9}" srcId="{1C553A34-C72C-C842-B945-986410502566}" destId="{8CCBBCA3-A541-C242-B356-05E4CC89C5B8}" srcOrd="1" destOrd="0" parTransId="{A6A72BB0-08C8-4642-B1A5-02E035FB3DCB}" sibTransId="{D65CD52C-83EF-9C4B-9C89-218CC43742BF}"/>
    <dgm:cxn modelId="{DB53584B-20B9-BA49-8263-629A0E289250}" srcId="{1C553A34-C72C-C842-B945-986410502566}" destId="{187EFD19-D40D-1547-99DA-B312809536E3}" srcOrd="2" destOrd="0" parTransId="{3BA14255-C293-D848-A557-E5CC642C4D19}" sibTransId="{F76715F1-947E-DE45-8C71-643F335AB549}"/>
    <dgm:cxn modelId="{5D54805A-CB15-CD4A-BE72-80634BC340AA}" type="presOf" srcId="{8CCBBCA3-A541-C242-B356-05E4CC89C5B8}" destId="{6DCACF07-ECAE-3144-A2B1-2EA97976F514}" srcOrd="0" destOrd="0" presId="urn:microsoft.com/office/officeart/2005/8/layout/matrix2"/>
    <dgm:cxn modelId="{4E6B425E-A72F-BC47-99E0-DE0343512D93}" type="presOf" srcId="{187EFD19-D40D-1547-99DA-B312809536E3}" destId="{2D3785E9-B73B-8140-88AD-220C20974EC9}" srcOrd="0" destOrd="0" presId="urn:microsoft.com/office/officeart/2005/8/layout/matrix2"/>
    <dgm:cxn modelId="{A134B06F-EFBC-D84D-BBBF-5EC63E823CCB}" srcId="{1C553A34-C72C-C842-B945-986410502566}" destId="{B5CB410E-8E9E-0048-84EA-8459F1AE1BBC}" srcOrd="3" destOrd="0" parTransId="{19735E1A-D90E-BF4A-A484-CDEBF82EDD71}" sibTransId="{E37A30D9-1DA8-004E-9259-A4D9D6298C61}"/>
    <dgm:cxn modelId="{66A3E973-B019-BD4C-BC5C-120A12C171C6}" type="presOf" srcId="{1C553A34-C72C-C842-B945-986410502566}" destId="{958C8D82-DF62-2747-9BB3-26DB63DB0103}" srcOrd="0" destOrd="0" presId="urn:microsoft.com/office/officeart/2005/8/layout/matrix2"/>
    <dgm:cxn modelId="{C159668D-9E07-5744-82C1-E3692D4951C4}" type="presOf" srcId="{B5CB410E-8E9E-0048-84EA-8459F1AE1BBC}" destId="{8DE0E448-B2FD-1440-B986-747C267C49B4}" srcOrd="0" destOrd="0" presId="urn:microsoft.com/office/officeart/2005/8/layout/matrix2"/>
    <dgm:cxn modelId="{5B9ECBEA-3FDF-C74C-AEAC-FD5F67F23781}" srcId="{1C553A34-C72C-C842-B945-986410502566}" destId="{FE0FE4CA-7799-0A49-B922-572A0F89CFB5}" srcOrd="0" destOrd="0" parTransId="{20ECCB27-A938-844C-BA78-B26D63EC30CC}" sibTransId="{CD30AC38-2887-9B4F-A971-567E4C427D34}"/>
    <dgm:cxn modelId="{A29556BF-B8EE-D247-98D9-CD61ADDAF4DB}" type="presParOf" srcId="{958C8D82-DF62-2747-9BB3-26DB63DB0103}" destId="{BC21BD77-AA27-D34A-A2B2-588638D564C9}" srcOrd="0" destOrd="0" presId="urn:microsoft.com/office/officeart/2005/8/layout/matrix2"/>
    <dgm:cxn modelId="{3733469F-A1D4-B24B-9938-9584044AF94B}" type="presParOf" srcId="{958C8D82-DF62-2747-9BB3-26DB63DB0103}" destId="{79962E02-17AC-3848-932D-A6EE668F4FF6}" srcOrd="1" destOrd="0" presId="urn:microsoft.com/office/officeart/2005/8/layout/matrix2"/>
    <dgm:cxn modelId="{5088654D-4967-5849-9FB9-FF9B8500D43C}" type="presParOf" srcId="{958C8D82-DF62-2747-9BB3-26DB63DB0103}" destId="{6DCACF07-ECAE-3144-A2B1-2EA97976F514}" srcOrd="2" destOrd="0" presId="urn:microsoft.com/office/officeart/2005/8/layout/matrix2"/>
    <dgm:cxn modelId="{D37CA8FB-F4C4-2F43-BC6A-7178AD1BF119}" type="presParOf" srcId="{958C8D82-DF62-2747-9BB3-26DB63DB0103}" destId="{2D3785E9-B73B-8140-88AD-220C20974EC9}" srcOrd="3" destOrd="0" presId="urn:microsoft.com/office/officeart/2005/8/layout/matrix2"/>
    <dgm:cxn modelId="{A7F1E510-9503-ED49-8B7D-A3E25D4E52F7}" type="presParOf" srcId="{958C8D82-DF62-2747-9BB3-26DB63DB0103}" destId="{8DE0E448-B2FD-1440-B986-747C267C49B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F6B6-2F56-E448-AB20-9EE379974CE8}">
      <dsp:nvSpPr>
        <dsp:cNvPr id="0" name=""/>
        <dsp:cNvSpPr/>
      </dsp:nvSpPr>
      <dsp:spPr>
        <a:xfrm>
          <a:off x="0" y="243556"/>
          <a:ext cx="2784856" cy="208864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44CF9-C33E-7341-B1A9-C31EF12419F0}">
      <dsp:nvSpPr>
        <dsp:cNvPr id="0" name=""/>
        <dsp:cNvSpPr/>
      </dsp:nvSpPr>
      <dsp:spPr>
        <a:xfrm>
          <a:off x="2968748" y="348813"/>
          <a:ext cx="3514103" cy="92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+mj-lt"/>
            </a:rPr>
            <a:t>Standing Committees</a:t>
          </a:r>
        </a:p>
      </dsp:txBody>
      <dsp:txXfrm>
        <a:off x="2968748" y="348813"/>
        <a:ext cx="3514103" cy="929842"/>
      </dsp:txXfrm>
    </dsp:sp>
    <dsp:sp modelId="{947F988A-5E1E-034C-98C2-EA80F96200E4}">
      <dsp:nvSpPr>
        <dsp:cNvPr id="0" name=""/>
        <dsp:cNvSpPr/>
      </dsp:nvSpPr>
      <dsp:spPr>
        <a:xfrm>
          <a:off x="810811" y="2262695"/>
          <a:ext cx="2784856" cy="208864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FC161-F422-9046-B53D-2AF50A83319B}">
      <dsp:nvSpPr>
        <dsp:cNvPr id="0" name=""/>
        <dsp:cNvSpPr/>
      </dsp:nvSpPr>
      <dsp:spPr>
        <a:xfrm>
          <a:off x="2924693" y="2462275"/>
          <a:ext cx="3351044" cy="71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</a:rPr>
            <a:t>Ad hoc Groups</a:t>
          </a:r>
        </a:p>
      </dsp:txBody>
      <dsp:txXfrm>
        <a:off x="2924693" y="2462275"/>
        <a:ext cx="3351044" cy="712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F6B6-2F56-E448-AB20-9EE379974CE8}">
      <dsp:nvSpPr>
        <dsp:cNvPr id="0" name=""/>
        <dsp:cNvSpPr/>
      </dsp:nvSpPr>
      <dsp:spPr>
        <a:xfrm rot="16200000">
          <a:off x="-425867" y="476022"/>
          <a:ext cx="2784856" cy="1933121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44CF9-C33E-7341-B1A9-C31EF12419F0}">
      <dsp:nvSpPr>
        <dsp:cNvPr id="0" name=""/>
        <dsp:cNvSpPr/>
      </dsp:nvSpPr>
      <dsp:spPr>
        <a:xfrm>
          <a:off x="0" y="3419096"/>
          <a:ext cx="2798857" cy="87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+mj-lt"/>
            </a:rPr>
            <a:t>OUTSIDERS</a:t>
          </a:r>
        </a:p>
      </dsp:txBody>
      <dsp:txXfrm>
        <a:off x="0" y="3419096"/>
        <a:ext cx="2798857" cy="876080"/>
      </dsp:txXfrm>
    </dsp:sp>
    <dsp:sp modelId="{947F988A-5E1E-034C-98C2-EA80F96200E4}">
      <dsp:nvSpPr>
        <dsp:cNvPr id="0" name=""/>
        <dsp:cNvSpPr/>
      </dsp:nvSpPr>
      <dsp:spPr>
        <a:xfrm rot="16200000">
          <a:off x="8156606" y="476008"/>
          <a:ext cx="2784856" cy="193312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FC161-F422-9046-B53D-2AF50A83319B}">
      <dsp:nvSpPr>
        <dsp:cNvPr id="0" name=""/>
        <dsp:cNvSpPr/>
      </dsp:nvSpPr>
      <dsp:spPr>
        <a:xfrm>
          <a:off x="8239763" y="3410801"/>
          <a:ext cx="2275819" cy="78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</a:rPr>
            <a:t>INSIDERS</a:t>
          </a:r>
        </a:p>
      </dsp:txBody>
      <dsp:txXfrm>
        <a:off x="8239763" y="3410801"/>
        <a:ext cx="2275819" cy="786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1BD77-AA27-D34A-A2B2-588638D564C9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962E02-17AC-3848-932D-A6EE668F4FF6}">
      <dsp:nvSpPr>
        <dsp:cNvPr id="0" name=""/>
        <dsp:cNvSpPr/>
      </dsp:nvSpPr>
      <dsp:spPr>
        <a:xfrm>
          <a:off x="1374805" y="1872720"/>
          <a:ext cx="1740535" cy="60471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+mj-lt"/>
            </a:rPr>
            <a:t>OUTSIDER</a:t>
          </a:r>
        </a:p>
      </dsp:txBody>
      <dsp:txXfrm>
        <a:off x="1404325" y="1902240"/>
        <a:ext cx="1681495" cy="545674"/>
      </dsp:txXfrm>
    </dsp:sp>
    <dsp:sp modelId="{6DCACF07-ECAE-3144-A2B1-2EA97976F514}">
      <dsp:nvSpPr>
        <dsp:cNvPr id="0" name=""/>
        <dsp:cNvSpPr/>
      </dsp:nvSpPr>
      <dsp:spPr>
        <a:xfrm>
          <a:off x="5257800" y="0"/>
          <a:ext cx="1740535" cy="71227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+mj-lt"/>
            </a:rPr>
            <a:t>STANDING</a:t>
          </a:r>
        </a:p>
      </dsp:txBody>
      <dsp:txXfrm>
        <a:off x="5292571" y="34771"/>
        <a:ext cx="1670993" cy="642737"/>
      </dsp:txXfrm>
    </dsp:sp>
    <dsp:sp modelId="{2D3785E9-B73B-8140-88AD-220C20974EC9}">
      <dsp:nvSpPr>
        <dsp:cNvPr id="0" name=""/>
        <dsp:cNvSpPr/>
      </dsp:nvSpPr>
      <dsp:spPr>
        <a:xfrm>
          <a:off x="7533549" y="1901978"/>
          <a:ext cx="1740535" cy="548564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+mj-lt"/>
            </a:rPr>
            <a:t>INSIDER</a:t>
          </a:r>
        </a:p>
      </dsp:txBody>
      <dsp:txXfrm>
        <a:off x="7560328" y="1928757"/>
        <a:ext cx="1686977" cy="495006"/>
      </dsp:txXfrm>
    </dsp:sp>
    <dsp:sp modelId="{8DE0E448-B2FD-1440-B986-747C267C49B4}">
      <dsp:nvSpPr>
        <dsp:cNvPr id="0" name=""/>
        <dsp:cNvSpPr/>
      </dsp:nvSpPr>
      <dsp:spPr>
        <a:xfrm>
          <a:off x="5447013" y="3639058"/>
          <a:ext cx="1399773" cy="71227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+mj-lt"/>
            </a:rPr>
            <a:t>AD HOC</a:t>
          </a:r>
          <a:endParaRPr lang="en-US" sz="2200" kern="1200">
            <a:latin typeface="+mj-lt"/>
          </a:endParaRPr>
        </a:p>
      </dsp:txBody>
      <dsp:txXfrm>
        <a:off x="5481784" y="3673829"/>
        <a:ext cx="1330231" cy="642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F6B6-2F56-E448-AB20-9EE379974CE8}">
      <dsp:nvSpPr>
        <dsp:cNvPr id="0" name=""/>
        <dsp:cNvSpPr/>
      </dsp:nvSpPr>
      <dsp:spPr>
        <a:xfrm>
          <a:off x="0" y="243556"/>
          <a:ext cx="2784856" cy="2088642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44CF9-C33E-7341-B1A9-C31EF12419F0}">
      <dsp:nvSpPr>
        <dsp:cNvPr id="0" name=""/>
        <dsp:cNvSpPr/>
      </dsp:nvSpPr>
      <dsp:spPr>
        <a:xfrm>
          <a:off x="2601570" y="515842"/>
          <a:ext cx="2630145" cy="92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+mj-lt"/>
            </a:rPr>
            <a:t>HASHING</a:t>
          </a:r>
        </a:p>
      </dsp:txBody>
      <dsp:txXfrm>
        <a:off x="2601570" y="515842"/>
        <a:ext cx="2630145" cy="929842"/>
      </dsp:txXfrm>
    </dsp:sp>
    <dsp:sp modelId="{947F988A-5E1E-034C-98C2-EA80F96200E4}">
      <dsp:nvSpPr>
        <dsp:cNvPr id="0" name=""/>
        <dsp:cNvSpPr/>
      </dsp:nvSpPr>
      <dsp:spPr>
        <a:xfrm>
          <a:off x="699647" y="2262695"/>
          <a:ext cx="2784856" cy="2088642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FC161-F422-9046-B53D-2AF50A83319B}">
      <dsp:nvSpPr>
        <dsp:cNvPr id="0" name=""/>
        <dsp:cNvSpPr/>
      </dsp:nvSpPr>
      <dsp:spPr>
        <a:xfrm>
          <a:off x="2530250" y="2566008"/>
          <a:ext cx="3795702" cy="718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+mj-lt"/>
            </a:rPr>
            <a:t>HARMONIZING</a:t>
          </a:r>
          <a:endParaRPr lang="en-US" sz="3200" kern="1200">
            <a:latin typeface="+mj-lt"/>
          </a:endParaRPr>
        </a:p>
      </dsp:txBody>
      <dsp:txXfrm>
        <a:off x="2530250" y="2566008"/>
        <a:ext cx="3795702" cy="7185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F6B6-2F56-E448-AB20-9EE379974CE8}">
      <dsp:nvSpPr>
        <dsp:cNvPr id="0" name=""/>
        <dsp:cNvSpPr/>
      </dsp:nvSpPr>
      <dsp:spPr>
        <a:xfrm rot="16200000">
          <a:off x="-425867" y="476022"/>
          <a:ext cx="2784856" cy="1933121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44CF9-C33E-7341-B1A9-C31EF12419F0}">
      <dsp:nvSpPr>
        <dsp:cNvPr id="0" name=""/>
        <dsp:cNvSpPr/>
      </dsp:nvSpPr>
      <dsp:spPr>
        <a:xfrm>
          <a:off x="0" y="3224539"/>
          <a:ext cx="2798857" cy="87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  <a:latin typeface="+mj-lt"/>
            </a:rPr>
            <a:t>EXPRESSING</a:t>
          </a:r>
        </a:p>
      </dsp:txBody>
      <dsp:txXfrm>
        <a:off x="0" y="3224539"/>
        <a:ext cx="2798857" cy="876080"/>
      </dsp:txXfrm>
    </dsp:sp>
    <dsp:sp modelId="{947F988A-5E1E-034C-98C2-EA80F96200E4}">
      <dsp:nvSpPr>
        <dsp:cNvPr id="0" name=""/>
        <dsp:cNvSpPr/>
      </dsp:nvSpPr>
      <dsp:spPr>
        <a:xfrm rot="16200000">
          <a:off x="8067701" y="476008"/>
          <a:ext cx="2784856" cy="1933121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EFC161-F422-9046-B53D-2AF50A83319B}">
      <dsp:nvSpPr>
        <dsp:cNvPr id="0" name=""/>
        <dsp:cNvSpPr/>
      </dsp:nvSpPr>
      <dsp:spPr>
        <a:xfrm>
          <a:off x="7884159" y="3196799"/>
          <a:ext cx="2631440" cy="78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</a:rPr>
            <a:t>DECIDING</a:t>
          </a:r>
        </a:p>
      </dsp:txBody>
      <dsp:txXfrm>
        <a:off x="7884159" y="3196799"/>
        <a:ext cx="2631440" cy="786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1BD77-AA27-D34A-A2B2-588638D564C9}">
      <dsp:nvSpPr>
        <dsp:cNvPr id="0" name=""/>
        <dsp:cNvSpPr/>
      </dsp:nvSpPr>
      <dsp:spPr>
        <a:xfrm>
          <a:off x="322203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962E02-17AC-3848-932D-A6EE668F4FF6}">
      <dsp:nvSpPr>
        <dsp:cNvPr id="0" name=""/>
        <dsp:cNvSpPr/>
      </dsp:nvSpPr>
      <dsp:spPr>
        <a:xfrm>
          <a:off x="1446195" y="1947874"/>
          <a:ext cx="1810385" cy="628982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EXPRESS</a:t>
          </a:r>
        </a:p>
      </dsp:txBody>
      <dsp:txXfrm>
        <a:off x="1476899" y="1978578"/>
        <a:ext cx="1748977" cy="567574"/>
      </dsp:txXfrm>
    </dsp:sp>
    <dsp:sp modelId="{6DCACF07-ECAE-3144-A2B1-2EA97976F514}">
      <dsp:nvSpPr>
        <dsp:cNvPr id="0" name=""/>
        <dsp:cNvSpPr/>
      </dsp:nvSpPr>
      <dsp:spPr>
        <a:xfrm>
          <a:off x="5158353" y="10255"/>
          <a:ext cx="1810385" cy="740863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HASH</a:t>
          </a:r>
        </a:p>
      </dsp:txBody>
      <dsp:txXfrm>
        <a:off x="5194519" y="46421"/>
        <a:ext cx="1738053" cy="668531"/>
      </dsp:txXfrm>
    </dsp:sp>
    <dsp:sp modelId="{2D3785E9-B73B-8140-88AD-220C20974EC9}">
      <dsp:nvSpPr>
        <dsp:cNvPr id="0" name=""/>
        <dsp:cNvSpPr/>
      </dsp:nvSpPr>
      <dsp:spPr>
        <a:xfrm>
          <a:off x="7852098" y="1978307"/>
          <a:ext cx="1810385" cy="57057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DECIDE</a:t>
          </a:r>
        </a:p>
      </dsp:txBody>
      <dsp:txXfrm>
        <a:off x="7879951" y="2006160"/>
        <a:ext cx="1754679" cy="514873"/>
      </dsp:txXfrm>
    </dsp:sp>
    <dsp:sp modelId="{8DE0E448-B2FD-1440-B986-747C267C49B4}">
      <dsp:nvSpPr>
        <dsp:cNvPr id="0" name=""/>
        <dsp:cNvSpPr/>
      </dsp:nvSpPr>
      <dsp:spPr>
        <a:xfrm>
          <a:off x="5147663" y="3785099"/>
          <a:ext cx="2404282" cy="740863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tx1"/>
              </a:solidFill>
            </a:rPr>
            <a:t>HARMONY</a:t>
          </a:r>
          <a:endParaRPr lang="en-US" sz="2100" kern="1200"/>
        </a:p>
      </dsp:txBody>
      <dsp:txXfrm>
        <a:off x="5183829" y="3821265"/>
        <a:ext cx="2331950" cy="66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1E2F158-387F-4DEB-ADEB-13F966A8C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6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1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A966882-C5CF-7F43-84E9-B615A194E7CD}" type="datetimeFigureOut">
              <a:t>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0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2A02948-5D2A-DF42-B2B3-1811911FFDA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Welcome—both self-introduce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93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0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Marcia—THEN 15 min break  SHOULD BE 10:30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be 10 AM—one-half hour up to putting dots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39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2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Davida—</a:t>
            </a:r>
            <a:r>
              <a:rPr lang="en-US" baseline="0"/>
              <a:t> Here's where you should be thinking about your organization, one/more situations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831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</a:t>
            </a:r>
          </a:p>
          <a:p>
            <a:r>
              <a:rPr lang="en-US"/>
              <a:t>The more formal the organization, the more </a:t>
            </a:r>
            <a:r>
              <a:rPr lang="en-US" baseline="0"/>
              <a:t>familiar people will be with the groundrules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80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DC The</a:t>
            </a:r>
            <a:r>
              <a:rPr lang="en-US" baseline="0"/>
              <a:t> more mixed the room, the more that needs to be explained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578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Think about where your organization would go—or even the</a:t>
            </a:r>
            <a:r>
              <a:rPr lang="en-US" baseline="0"/>
              <a:t> group within your org that you work with most</a:t>
            </a:r>
            <a:r>
              <a:rPr lang="en-US"/>
              <a:t>.  You'll get a chance to place your dotsin a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298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9:40 AM. Davida.  This aspect of culture is less</a:t>
            </a:r>
            <a:r>
              <a:rPr lang="en-US" baseline="0"/>
              <a:t> obvious than organizational chart but has just as much impact on how meetings work.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257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31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>
                <a:solidFill>
                  <a:srgbClr val="FF0000"/>
                </a:solidFill>
              </a:rPr>
              <a:t>Davida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62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47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601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be 10:30 AM time for a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 should be 10:45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9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2948-5D2A-DF42-B2B3-1811911FFDA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2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Davida; all this up to 11:30 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169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974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093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650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74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>
                <a:solidFill>
                  <a:srgbClr val="FF0000"/>
                </a:solidFill>
              </a:rPr>
              <a:t>Davida-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086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071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2948-5D2A-DF42-B2B3-1811911FFDAA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7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8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4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265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2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16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0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9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>
                <a:solidFill>
                  <a:srgbClr val="FF0000"/>
                </a:solidFill>
              </a:rPr>
              <a:t>Davida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3071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212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2948-5D2A-DF42-B2B3-1811911FFDAA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20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53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8081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79930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818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68947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59766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33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Davida lead;  Marcia flip-chart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17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42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901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2948-5D2A-DF42-B2B3-1811911FFDAA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60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Marcia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8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70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3621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73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6352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uk-UA"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81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 lead--Bring on paper but also give link to  on-line; let them start on on the Role play prep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0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02948-5D2A-DF42-B2B3-1811911FFDA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texas.qualtrics.com/jfe/form/SV_3aTH2g4OCOLJ6f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dcharney@austin.utexas.edu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rcia@hr-directions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60120"/>
            <a:ext cx="10363200" cy="2528808"/>
          </a:xfrm>
        </p:spPr>
        <p:txBody>
          <a:bodyPr/>
          <a:lstStyle/>
          <a:p>
            <a:r>
              <a:rPr lang="en-US" b="1" dirty="0">
                <a:effectLst/>
              </a:rPr>
              <a:t>Addressing Change</a:t>
            </a:r>
            <a:br>
              <a:rPr lang="en-US" b="1" dirty="0">
                <a:effectLst/>
              </a:rPr>
            </a:br>
            <a:r>
              <a:rPr lang="en-US" sz="3600" b="1" dirty="0">
                <a:effectLst/>
              </a:rPr>
              <a:t>Up and Down the Org Chart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95800"/>
            <a:ext cx="8534400" cy="1676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Davida Charney</a:t>
            </a:r>
          </a:p>
          <a:p>
            <a:r>
              <a:rPr lang="en-US" dirty="0">
                <a:solidFill>
                  <a:schemeClr val="tx1"/>
                </a:solidFill>
              </a:rPr>
              <a:t>Marcia Silverberg</a:t>
            </a:r>
          </a:p>
          <a:p>
            <a:r>
              <a:rPr lang="en-US" dirty="0">
                <a:solidFill>
                  <a:schemeClr val="tx1"/>
                </a:solidFill>
              </a:rPr>
              <a:t>Human Dimensions of Organizations</a:t>
            </a:r>
          </a:p>
          <a:p>
            <a:r>
              <a:rPr lang="en-US" dirty="0">
                <a:solidFill>
                  <a:schemeClr val="tx1"/>
                </a:solidFill>
              </a:rPr>
              <a:t>5 February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Positive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34312" y="6340476"/>
            <a:ext cx="21336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1600200"/>
            <a:ext cx="7431009" cy="5581137"/>
          </a:xfrm>
        </p:spPr>
      </p:pic>
    </p:spTree>
    <p:extLst>
      <p:ext uri="{BB962C8B-B14F-4D97-AF65-F5344CB8AC3E}">
        <p14:creationId xmlns:p14="http://schemas.microsoft.com/office/powerpoint/2010/main" val="205007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Bridges Model: Transitions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7" y="1600200"/>
            <a:ext cx="5552646" cy="4525963"/>
          </a:xfrm>
        </p:spPr>
      </p:pic>
    </p:spTree>
    <p:extLst>
      <p:ext uri="{BB962C8B-B14F-4D97-AF65-F5344CB8AC3E}">
        <p14:creationId xmlns:p14="http://schemas.microsoft.com/office/powerpoint/2010/main" val="406222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Bridges Phases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116286"/>
              </p:ext>
            </p:extLst>
          </p:nvPr>
        </p:nvGraphicFramePr>
        <p:xfrm>
          <a:off x="1451114" y="1600200"/>
          <a:ext cx="9018103" cy="495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5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Phase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Characteristics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Goals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039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Ending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Loss of: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Identity,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Control, Meaning, Belonging, Turf, Structure, Relationships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Denial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Anger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Shock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Letting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go of what is being lost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304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Neutral</a:t>
                      </a:r>
                      <a:r>
                        <a:rPr lang="en-US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Zone</a:t>
                      </a:r>
                      <a:br>
                        <a:rPr lang="en-US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endParaRPr lang="en-US" b="1" i="1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Resistance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to change and the unknown; Exploring new opportunities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Fear, 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Anger, Frustration,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Stress, </a:t>
                      </a:r>
                      <a:b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Confusion, Creativity, </a:t>
                      </a:r>
                      <a:b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Hope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Managing fear;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Beginning to explore; Testing new possibilities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74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New Beginning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Commitment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Energy,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Anxiety,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Enthusiasm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Achieve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the new beginning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40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Persuasive Framing:</a:t>
            </a:r>
            <a:br>
              <a:rPr lang="en-US"/>
            </a:br>
            <a:r>
              <a:rPr lang="en-US" sz="4000"/>
              <a:t>Organizational Ecosystem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>
                <a:solidFill>
                  <a:schemeClr val="tx1"/>
                </a:solidFill>
              </a:rPr>
              <a:t>Matrix 1: Structure/Hierarchy</a:t>
            </a:r>
          </a:p>
          <a:p>
            <a:r>
              <a:rPr lang="en-US" sz="3200">
                <a:solidFill>
                  <a:schemeClr val="tx1"/>
                </a:solidFill>
              </a:rPr>
              <a:t>Matrix 2: Discourse Attitudes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4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Ecosystem Structure/Hierarchy: </a:t>
            </a:r>
            <a:br>
              <a:rPr lang="en-US"/>
            </a:br>
            <a:r>
              <a:rPr lang="en-US" sz="3600"/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+mj-lt"/>
              </a:rPr>
              <a:t>Stakeholders are</a:t>
            </a:r>
          </a:p>
          <a:p>
            <a:r>
              <a:rPr lang="en-US" sz="2800"/>
              <a:t>knowledgeable and/or</a:t>
            </a:r>
          </a:p>
          <a:p>
            <a:r>
              <a:rPr lang="en-US" sz="2800"/>
              <a:t>affected by the situation under discussion and/or</a:t>
            </a:r>
          </a:p>
          <a:p>
            <a:r>
              <a:rPr lang="en-US" sz="2800"/>
              <a:t>responsible for final decisions/actions and/or</a:t>
            </a:r>
          </a:p>
          <a:p>
            <a:r>
              <a:rPr lang="en-US" sz="2800"/>
              <a:t>capable of fostering/blocking a solution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/>
              <a:t>Different strategies are needed for different ecosystems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4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Structure/Hierarchy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6960"/>
            <a:ext cx="10972800" cy="3779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+mj-lt"/>
              </a:rPr>
              <a:t>Formality of Org Chart</a:t>
            </a:r>
          </a:p>
          <a:p>
            <a:r>
              <a:rPr lang="en-US">
                <a:latin typeface="+mj-lt"/>
              </a:rPr>
              <a:t>Continuum from Standing Committees to Ad hoc Committees</a:t>
            </a:r>
          </a:p>
          <a:p>
            <a:r>
              <a:rPr lang="en-US"/>
              <a:t>Greater formality means greater investment in the hierarchy</a:t>
            </a:r>
            <a:endParaRPr lang="en-US">
              <a:latin typeface="+mj-lt"/>
            </a:endParaRPr>
          </a:p>
          <a:p>
            <a:pPr marL="0" indent="0">
              <a:buNone/>
            </a:pPr>
            <a:r>
              <a:rPr lang="en-US" sz="3600">
                <a:latin typeface="+mj-lt"/>
              </a:rPr>
              <a:t>Participant Relations</a:t>
            </a:r>
          </a:p>
          <a:p>
            <a:r>
              <a:rPr lang="en-US">
                <a:latin typeface="+mj-lt"/>
              </a:rPr>
              <a:t>Continuum from all Insiders to mixed to all Outsiders</a:t>
            </a:r>
          </a:p>
          <a:p>
            <a:r>
              <a:rPr lang="en-US"/>
              <a:t>Greater diversity means fewer shared assumptions and loyalties</a:t>
            </a: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16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Formality of Organizational Chart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927690"/>
              </p:ext>
            </p:extLst>
          </p:nvPr>
        </p:nvGraphicFramePr>
        <p:xfrm>
          <a:off x="838200" y="212863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12867" y="2369970"/>
            <a:ext cx="256009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Legislature</a:t>
            </a:r>
          </a:p>
          <a:p>
            <a:pPr>
              <a:lnSpc>
                <a:spcPct val="150000"/>
              </a:lnSpc>
            </a:pPr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Board Meeting</a:t>
            </a:r>
          </a:p>
          <a:p>
            <a:endParaRPr lang="en-US" sz="2000" b="1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Cabinet Meeting</a:t>
            </a:r>
          </a:p>
          <a:p>
            <a:endParaRPr lang="en-US" sz="2000" b="1">
              <a:latin typeface="Copperplate" charset="0"/>
              <a:ea typeface="Copperplate" charset="0"/>
              <a:cs typeface="Copperplate" charset="0"/>
            </a:endParaRPr>
          </a:p>
          <a:p>
            <a:pPr>
              <a:lnSpc>
                <a:spcPct val="150000"/>
              </a:lnSpc>
            </a:pPr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Team Meeting</a:t>
            </a:r>
          </a:p>
          <a:p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Book Club</a:t>
            </a:r>
          </a:p>
          <a:p>
            <a:endParaRPr lang="en-US" sz="2000" b="1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2000" b="1">
                <a:latin typeface="Copperplate" charset="0"/>
                <a:ea typeface="Copperplate" charset="0"/>
                <a:cs typeface="Copperplate" charset="0"/>
              </a:rPr>
              <a:t>Volunteer Day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898859" y="2138650"/>
            <a:ext cx="38911" cy="3632737"/>
          </a:xfrm>
          <a:prstGeom prst="line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9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Participants' Relations to You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676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025692"/>
              </p:ext>
            </p:extLst>
          </p:nvPr>
        </p:nvGraphicFramePr>
        <p:xfrm>
          <a:off x="2256817" y="2067672"/>
          <a:ext cx="7354111" cy="479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19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128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94125" y="2421849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Legislative Debate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6514" y="5003231"/>
            <a:ext cx="129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Kitchen 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0695" y="4680065"/>
            <a:ext cx="128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Volunteer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1670" y="2745014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Public Hearings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118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Discourse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7840"/>
            <a:ext cx="10972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+mj-lt"/>
              </a:rPr>
              <a:t>Tolerance for dissent</a:t>
            </a:r>
          </a:p>
          <a:p>
            <a:pPr lvl="1"/>
            <a:r>
              <a:rPr lang="en-US" sz="2400">
                <a:latin typeface="+mj-lt"/>
              </a:rPr>
              <a:t>Continuum: communities where everyone loves to hash it out to those that loathe discord</a:t>
            </a:r>
          </a:p>
          <a:p>
            <a:pPr lvl="1"/>
            <a:r>
              <a:rPr lang="en-US" sz="2400">
                <a:latin typeface="+mj-lt"/>
              </a:rPr>
              <a:t>Greater tolerance for dissent means greater openness to change</a:t>
            </a:r>
            <a:endParaRPr lang="en-US" sz="3600">
              <a:latin typeface="+mj-lt"/>
            </a:endParaRPr>
          </a:p>
          <a:p>
            <a:pPr marL="0" indent="0">
              <a:buNone/>
            </a:pPr>
            <a:r>
              <a:rPr lang="en-US" sz="3600">
                <a:latin typeface="+mj-lt"/>
              </a:rPr>
              <a:t>Action orientation</a:t>
            </a:r>
          </a:p>
          <a:p>
            <a:pPr lvl="1"/>
            <a:r>
              <a:rPr lang="en-US" sz="2400">
                <a:latin typeface="+mj-lt"/>
              </a:rPr>
              <a:t>Continuum: communities that value airing all views to those geared toward making decisions</a:t>
            </a:r>
          </a:p>
          <a:p>
            <a:pPr lvl="1"/>
            <a:r>
              <a:rPr lang="en-US" sz="2400">
                <a:latin typeface="+mj-lt"/>
              </a:rPr>
              <a:t>Greater need for action means more need for persuasion and compromise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94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93D8B-16A8-4241-93D9-65874DFE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40" y="0"/>
            <a:ext cx="688848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3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Tolerance for Dissent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676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0364" y="2325582"/>
            <a:ext cx="2850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Juries</a:t>
            </a: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Legislature</a:t>
            </a: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TV News Panels</a:t>
            </a:r>
          </a:p>
          <a:p>
            <a:endParaRPr lang="en-US" sz="2400" b="1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Chat Rooms</a:t>
            </a: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Board Meetings</a:t>
            </a: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Mediation</a:t>
            </a:r>
          </a:p>
          <a:p>
            <a:endParaRPr lang="en-US" sz="2400" b="1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AA Meeting</a:t>
            </a:r>
          </a:p>
          <a:p>
            <a:r>
              <a:rPr lang="en-US" sz="2400" b="1">
                <a:latin typeface="Copperplate" charset="0"/>
                <a:ea typeface="Copperplate" charset="0"/>
                <a:cs typeface="Copperplate" charset="0"/>
              </a:rPr>
              <a:t>Dinner Table</a:t>
            </a:r>
          </a:p>
          <a:p>
            <a:pPr algn="ctr"/>
            <a:endParaRPr lang="en-US" sz="2000" b="1">
              <a:latin typeface="Copperplate" charset="0"/>
              <a:ea typeface="Copperplate" charset="0"/>
              <a:cs typeface="Copperplate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96136" y="2325582"/>
            <a:ext cx="0" cy="3647201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180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Orientation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77685"/>
              </p:ext>
            </p:extLst>
          </p:nvPr>
        </p:nvGraphicFramePr>
        <p:xfrm>
          <a:off x="838200" y="20676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21</a:t>
            </a:fld>
            <a:endParaRPr lang="uk-U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6D4138-D334-6F4B-BC05-0BFE9F1E37EE}"/>
              </a:ext>
            </a:extLst>
          </p:cNvPr>
          <p:cNvCxnSpPr/>
          <p:nvPr/>
        </p:nvCxnSpPr>
        <p:spPr>
          <a:xfrm>
            <a:off x="2743200" y="3474720"/>
            <a:ext cx="6492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02628-BEA8-9A42-A3C3-D259331BBC3B}"/>
              </a:ext>
            </a:extLst>
          </p:cNvPr>
          <p:cNvSpPr txBox="1"/>
          <p:nvPr/>
        </p:nvSpPr>
        <p:spPr>
          <a:xfrm rot="18272905">
            <a:off x="2733903" y="4016032"/>
            <a:ext cx="179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BULL SESSION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3D63E-7137-1747-875F-B1631EA07D60}"/>
              </a:ext>
            </a:extLst>
          </p:cNvPr>
          <p:cNvSpPr txBox="1"/>
          <p:nvPr/>
        </p:nvSpPr>
        <p:spPr>
          <a:xfrm rot="18272905">
            <a:off x="4210595" y="3666508"/>
            <a:ext cx="227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BOOK CLUB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F5822-51E6-E34A-95E8-1DFC3F2728B6}"/>
              </a:ext>
            </a:extLst>
          </p:cNvPr>
          <p:cNvSpPr txBox="1"/>
          <p:nvPr/>
        </p:nvSpPr>
        <p:spPr>
          <a:xfrm rot="18272905">
            <a:off x="6511594" y="3643176"/>
            <a:ext cx="179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KITCHEN TABLE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AB553-5DD3-A84F-8086-EAC1D9CA61F5}"/>
              </a:ext>
            </a:extLst>
          </p:cNvPr>
          <p:cNvSpPr txBox="1"/>
          <p:nvPr/>
        </p:nvSpPr>
        <p:spPr>
          <a:xfrm rot="18272905">
            <a:off x="7888515" y="3516610"/>
            <a:ext cx="1428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JURY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Discourse Culture Matrix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72400" y="2178424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Jury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9317" y="3299012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Book Club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4935" y="4147956"/>
            <a:ext cx="186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Kitchen 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9317" y="5141731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Dinner Table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14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600516"/>
          </a:xfrm>
        </p:spPr>
        <p:txBody>
          <a:bodyPr>
            <a:normAutofit fontScale="92500" lnSpcReduction="20000"/>
          </a:bodyPr>
          <a:lstStyle/>
          <a:p>
            <a:r>
              <a:rPr lang="en-US" sz="3600">
                <a:solidFill>
                  <a:schemeClr val="tx1"/>
                </a:solidFill>
                <a:latin typeface="+mj-lt"/>
              </a:rPr>
              <a:t>Place dots for YOUR organization's culture on the</a:t>
            </a:r>
          </a:p>
          <a:p>
            <a:r>
              <a:rPr lang="en-US" sz="3600">
                <a:solidFill>
                  <a:schemeClr val="tx1"/>
                </a:solidFill>
                <a:latin typeface="+mj-lt"/>
              </a:rPr>
              <a:t>Organizational Structure matrix </a:t>
            </a:r>
          </a:p>
          <a:p>
            <a:r>
              <a:rPr lang="en-US" sz="3600">
                <a:solidFill>
                  <a:schemeClr val="tx1"/>
                </a:solidFill>
                <a:latin typeface="+mj-lt"/>
              </a:rPr>
              <a:t>Discourse Culture matrix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911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AB24-4A37-E748-90A1-C0296CEF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7DB-0496-0746-B577-C16576799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320"/>
            <a:ext cx="10972800" cy="48091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Why is this change necessary?</a:t>
            </a:r>
          </a:p>
          <a:p>
            <a:r>
              <a:rPr lang="en-US" sz="2800" dirty="0"/>
              <a:t>What are the benefits of the change?</a:t>
            </a:r>
          </a:p>
          <a:p>
            <a:r>
              <a:rPr lang="en-US" sz="2800" dirty="0"/>
              <a:t>What are we letting go of?</a:t>
            </a:r>
          </a:p>
          <a:p>
            <a:r>
              <a:rPr lang="en-US" sz="2800" dirty="0"/>
              <a:t>What question and concerns can we expect along the way?</a:t>
            </a:r>
          </a:p>
          <a:p>
            <a:r>
              <a:rPr lang="en-US" sz="2800" dirty="0"/>
              <a:t>What should we not expect?</a:t>
            </a:r>
          </a:p>
          <a:p>
            <a:endParaRPr lang="en-US" sz="2800" dirty="0"/>
          </a:p>
          <a:p>
            <a:r>
              <a:rPr lang="en-US" sz="2800" dirty="0"/>
              <a:t>Special challenges for leaders:</a:t>
            </a:r>
          </a:p>
          <a:p>
            <a:pPr lvl="1"/>
            <a:r>
              <a:rPr lang="en-US" sz="2400" dirty="0"/>
              <a:t>Balance of empathy and sense of urgency</a:t>
            </a:r>
          </a:p>
          <a:p>
            <a:pPr lvl="1"/>
            <a:r>
              <a:rPr lang="en-US" sz="2400" dirty="0"/>
              <a:t>Supporting others through the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F5A0-3B87-3147-852E-8A2A1EF0B3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845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79ED-0BFB-AE48-BCF2-AC954EAE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EAD13-9AEB-074F-A841-094227FC2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 </a:t>
            </a:r>
            <a:endParaRPr lang="en-US"/>
          </a:p>
          <a:p>
            <a:pPr marL="0" indent="0">
              <a:buNone/>
            </a:pPr>
            <a:r>
              <a:rPr lang="en-US" b="1"/>
              <a:t> </a:t>
            </a:r>
            <a:endParaRPr lang="en-US"/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333741-CA8D-BD4B-84BE-ACA4E76E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18397"/>
              </p:ext>
            </p:extLst>
          </p:nvPr>
        </p:nvGraphicFramePr>
        <p:xfrm>
          <a:off x="609599" y="1600198"/>
          <a:ext cx="10768148" cy="64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037">
                  <a:extLst>
                    <a:ext uri="{9D8B030D-6E8A-4147-A177-3AD203B41FA5}">
                      <a16:colId xmlns:a16="http://schemas.microsoft.com/office/drawing/2014/main" val="915605178"/>
                    </a:ext>
                  </a:extLst>
                </a:gridCol>
                <a:gridCol w="2692037">
                  <a:extLst>
                    <a:ext uri="{9D8B030D-6E8A-4147-A177-3AD203B41FA5}">
                      <a16:colId xmlns:a16="http://schemas.microsoft.com/office/drawing/2014/main" val="3531677883"/>
                    </a:ext>
                  </a:extLst>
                </a:gridCol>
                <a:gridCol w="2692037">
                  <a:extLst>
                    <a:ext uri="{9D8B030D-6E8A-4147-A177-3AD203B41FA5}">
                      <a16:colId xmlns:a16="http://schemas.microsoft.com/office/drawing/2014/main" val="1613613689"/>
                    </a:ext>
                  </a:extLst>
                </a:gridCol>
                <a:gridCol w="2692037">
                  <a:extLst>
                    <a:ext uri="{9D8B030D-6E8A-4147-A177-3AD203B41FA5}">
                      <a16:colId xmlns:a16="http://schemas.microsoft.com/office/drawing/2014/main" val="1995513871"/>
                    </a:ext>
                  </a:extLst>
                </a:gridCol>
              </a:tblGrid>
              <a:tr h="306383">
                <a:tc>
                  <a:txBody>
                    <a:bodyPr/>
                    <a:lstStyle/>
                    <a:p>
                      <a:r>
                        <a:rPr lang="en-US" b="1"/>
                        <a:t>Message Components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Stakeholder: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Stakeholder: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Stakeholder: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232109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90446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Concern(s)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253172"/>
                  </a:ext>
                </a:extLst>
              </a:tr>
              <a:tr h="306383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14562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Messenger(s)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18273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Message Will Be Delivered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08588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and Where (media)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7852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Supporting or Collateral Materials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01429"/>
                  </a:ext>
                </a:extLst>
              </a:tr>
              <a:tr h="765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Primarily Responsible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61912"/>
                  </a:ext>
                </a:extLst>
              </a:tr>
              <a:tr h="765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Persons Responsible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099496"/>
                  </a:ext>
                </a:extLst>
              </a:tr>
              <a:tr h="536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93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509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Phraseology Frames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  <a:latin typeface="+mj-lt"/>
              </a:rPr>
              <a:t>Soliciting views, respecting positions, acknowledging difference, moving closer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271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0983-1DAC-2846-9923-C7EF4B48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28600"/>
            <a:ext cx="10972800" cy="975360"/>
          </a:xfrm>
        </p:spPr>
        <p:txBody>
          <a:bodyPr/>
          <a:lstStyle/>
          <a:p>
            <a:r>
              <a:rPr lang="en-US"/>
              <a:t>Phraseology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5EAB-5D2C-DE41-862E-08E4E09A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5121275"/>
          </a:xfrm>
        </p:spPr>
        <p:txBody>
          <a:bodyPr/>
          <a:lstStyle/>
          <a:p>
            <a:pPr marL="0" indent="0">
              <a:buNone/>
            </a:pPr>
            <a:r>
              <a:rPr lang="en-US" altLang="x-none" b="1" dirty="0"/>
              <a:t>Style adjustments</a:t>
            </a:r>
          </a:p>
          <a:p>
            <a:r>
              <a:rPr lang="en-US" altLang="x-none" dirty="0"/>
              <a:t>Up and down the chart</a:t>
            </a:r>
          </a:p>
          <a:p>
            <a:r>
              <a:rPr lang="en-US" altLang="x-none" dirty="0"/>
              <a:t>One-on-one vs. one-to-group</a:t>
            </a:r>
          </a:p>
          <a:p>
            <a:r>
              <a:rPr lang="en-US" altLang="x-none" dirty="0"/>
              <a:t>Formal vs. loose cultures</a:t>
            </a:r>
            <a:endParaRPr lang="x-none" altLang="x-none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EF533-2FF8-D242-A4F7-4EE23A74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92C-CE3D-5141-92BD-AA437EDAEF84}" type="slidenum">
              <a:rPr lang="uk-UA"/>
              <a:t>27</a:t>
            </a:fld>
            <a:endParaRPr lang="uk-U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0E964-46B0-884D-84F4-B668EEC86B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5121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b="1" dirty="0"/>
              <a:t>Topics</a:t>
            </a:r>
          </a:p>
          <a:p>
            <a:r>
              <a:rPr lang="en-US" altLang="x-none" dirty="0"/>
              <a:t>Promoting discussion</a:t>
            </a:r>
          </a:p>
          <a:p>
            <a:r>
              <a:rPr lang="en-US" altLang="x-none" dirty="0"/>
              <a:t>Checking agreement/comprehension</a:t>
            </a:r>
          </a:p>
          <a:p>
            <a:r>
              <a:rPr lang="en-US" altLang="x-none" dirty="0"/>
              <a:t>Acknowledging other views</a:t>
            </a:r>
          </a:p>
          <a:p>
            <a:r>
              <a:rPr lang="en-US" altLang="x-none" dirty="0"/>
              <a:t>Making concessions</a:t>
            </a:r>
          </a:p>
          <a:p>
            <a:r>
              <a:rPr lang="en-US" altLang="x-none" dirty="0"/>
              <a:t>Stating disagreement</a:t>
            </a:r>
          </a:p>
          <a:p>
            <a:r>
              <a:rPr lang="en-US" altLang="x-none" dirty="0"/>
              <a:t>Defusing tension</a:t>
            </a:r>
          </a:p>
          <a:p>
            <a:r>
              <a:rPr lang="en-US" altLang="x-none" dirty="0"/>
              <a:t>Dealing with the unexpected</a:t>
            </a:r>
          </a:p>
          <a:p>
            <a:r>
              <a:rPr lang="en-US" altLang="x-none" dirty="0"/>
              <a:t>Moving in a productive direction</a:t>
            </a:r>
          </a:p>
          <a:p>
            <a:r>
              <a:rPr lang="en-US" altLang="x-none" dirty="0"/>
              <a:t>Promoting good will</a:t>
            </a:r>
          </a:p>
          <a:p>
            <a:pPr lvl="1"/>
            <a:endParaRPr lang="en-US" alt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0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0983-1DAC-2846-9923-C7EF4B48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28600"/>
            <a:ext cx="10972800" cy="975360"/>
          </a:xfrm>
        </p:spPr>
        <p:txBody>
          <a:bodyPr/>
          <a:lstStyle/>
          <a:p>
            <a:r>
              <a:rPr lang="en-US"/>
              <a:t>Promoting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5EAB-5D2C-DE41-862E-08E4E09A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03961"/>
            <a:ext cx="5384800" cy="5517516"/>
          </a:xfrm>
        </p:spPr>
        <p:txBody>
          <a:bodyPr/>
          <a:lstStyle/>
          <a:p>
            <a:pPr marL="0" indent="0">
              <a:buNone/>
            </a:pPr>
            <a:r>
              <a:rPr lang="en-US" altLang="x-none" sz="2800" b="1" dirty="0"/>
              <a:t>Formal</a:t>
            </a:r>
            <a:r>
              <a:rPr lang="en-US" altLang="x-none" sz="2800" dirty="0"/>
              <a:t>:</a:t>
            </a:r>
          </a:p>
          <a:p>
            <a:r>
              <a:rPr lang="en-US" altLang="x-none" dirty="0"/>
              <a:t>We're going to take everyone's input very seriously</a:t>
            </a:r>
          </a:p>
          <a:p>
            <a:endParaRPr lang="en-US" altLang="x-none" dirty="0"/>
          </a:p>
          <a:p>
            <a:endParaRPr lang="en-US" altLang="x-none" dirty="0"/>
          </a:p>
          <a:p>
            <a:endParaRPr lang="en-US" altLang="x-none" dirty="0"/>
          </a:p>
          <a:p>
            <a:pPr marL="0" indent="0">
              <a:buNone/>
            </a:pPr>
            <a:r>
              <a:rPr lang="en-US" altLang="x-none" sz="2800" b="1" dirty="0"/>
              <a:t>Loose</a:t>
            </a:r>
            <a:r>
              <a:rPr lang="en-US" altLang="x-none" sz="2800" dirty="0"/>
              <a:t>:</a:t>
            </a:r>
          </a:p>
          <a:p>
            <a:r>
              <a:rPr lang="en-US" altLang="x-none" dirty="0"/>
              <a:t>Don't be shy here…</a:t>
            </a:r>
          </a:p>
          <a:p>
            <a:r>
              <a:rPr lang="en-US" altLang="x-none" dirty="0"/>
              <a:t>Let's hear some reactions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x-none" altLang="x-none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EF533-2FF8-D242-A4F7-4EE23A74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D92C-CE3D-5141-92BD-AA437EDAEF84}" type="slidenum">
              <a:rPr lang="uk-UA"/>
              <a:t>28</a:t>
            </a:fld>
            <a:endParaRPr lang="uk-U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D0E964-46B0-884D-84F4-B668EEC86B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1203960"/>
            <a:ext cx="5388864" cy="56540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b="1" dirty="0"/>
              <a:t>From the top</a:t>
            </a:r>
            <a:r>
              <a:rPr lang="en-US" sz="2800" dirty="0"/>
              <a:t>:</a:t>
            </a:r>
          </a:p>
          <a:p>
            <a:pPr lvl="0"/>
            <a:r>
              <a:rPr lang="en-US" dirty="0"/>
              <a:t>"I want to hear from everyone on this"</a:t>
            </a:r>
          </a:p>
          <a:p>
            <a:r>
              <a:rPr lang="x-none" altLang="x-none"/>
              <a:t>"I don't know the ins and outs, so I really need your input"</a:t>
            </a:r>
            <a:endParaRPr lang="en-US" altLang="x-none" dirty="0"/>
          </a:p>
          <a:p>
            <a:pPr marL="0" lvl="0" indent="0">
              <a:buNone/>
            </a:pPr>
            <a:r>
              <a:rPr lang="en-US" sz="2800" b="1" dirty="0"/>
              <a:t>Peer to Peer</a:t>
            </a:r>
            <a:r>
              <a:rPr lang="en-US" sz="2800" dirty="0"/>
              <a:t>:</a:t>
            </a:r>
          </a:p>
          <a:p>
            <a:pPr lvl="0"/>
            <a:r>
              <a:rPr lang="en-US" dirty="0"/>
              <a:t>"Remember everyone deserves respect and attention"</a:t>
            </a:r>
          </a:p>
          <a:p>
            <a:pPr lvl="0"/>
            <a:r>
              <a:rPr lang="en-US" dirty="0"/>
              <a:t>"Not everyone has weighed in yet"</a:t>
            </a:r>
          </a:p>
          <a:p>
            <a:r>
              <a:rPr lang="en-US" dirty="0"/>
              <a:t>"What do other people think?"</a:t>
            </a:r>
          </a:p>
          <a:p>
            <a:pPr marL="0" lvl="0" indent="0">
              <a:buNone/>
            </a:pPr>
            <a:r>
              <a:rPr lang="en-US" altLang="x-none" sz="2800" b="1" dirty="0"/>
              <a:t>Looking Up</a:t>
            </a:r>
            <a:r>
              <a:rPr lang="en-US" altLang="x-none" sz="2800" dirty="0"/>
              <a:t>:</a:t>
            </a:r>
          </a:p>
          <a:p>
            <a:pPr lvl="0"/>
            <a:r>
              <a:rPr lang="en-US" altLang="x-none" dirty="0"/>
              <a:t>I may be the only one, but…</a:t>
            </a:r>
          </a:p>
          <a:p>
            <a:pPr lvl="0"/>
            <a:r>
              <a:rPr lang="en-US" altLang="x-none" dirty="0"/>
              <a:t>From where I'm sitting, 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66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600200"/>
          </a:xfrm>
        </p:spPr>
        <p:txBody>
          <a:bodyPr/>
          <a:lstStyle/>
          <a:p>
            <a:r>
              <a:rPr lang="en-US"/>
              <a:t>Checking Comprehension/Agreement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1680"/>
            <a:ext cx="10972800" cy="41144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>
              <a:latin typeface="+mj-lt"/>
            </a:endParaRPr>
          </a:p>
          <a:p>
            <a:pPr lvl="0"/>
            <a:r>
              <a:rPr lang="en-US" sz="2800">
                <a:latin typeface="+mj-lt"/>
              </a:rPr>
              <a:t>"So are we agreed that we're going to give it two weeks?"</a:t>
            </a:r>
          </a:p>
          <a:p>
            <a:pPr lvl="0"/>
            <a:r>
              <a:rPr lang="en-US" sz="2800">
                <a:latin typeface="+mj-lt"/>
              </a:rPr>
              <a:t>"Who still has some concerns about saying two weeks?"</a:t>
            </a:r>
          </a:p>
          <a:p>
            <a:pPr lvl="0"/>
            <a:r>
              <a:rPr lang="en-US" sz="2800">
                <a:latin typeface="+mj-lt"/>
              </a:rPr>
              <a:t>"So do most people think two weeks is realistic?"</a:t>
            </a:r>
          </a:p>
          <a:p>
            <a:pPr lvl="0"/>
            <a:r>
              <a:rPr lang="en-US" sz="2800">
                <a:latin typeface="+mj-lt"/>
              </a:rPr>
              <a:t>"So is two weeks a problem for anyone?"</a:t>
            </a:r>
          </a:p>
          <a:p>
            <a:pPr lvl="0"/>
            <a:r>
              <a:rPr lang="en-US" sz="2800"/>
              <a:t>"Am I the only one who thinks two weeks isn't enough time?"</a:t>
            </a:r>
          </a:p>
          <a:p>
            <a:pPr lvl="0"/>
            <a:r>
              <a:rPr lang="en-US" sz="2800">
                <a:latin typeface="+mj-lt"/>
              </a:rPr>
              <a:t>"What if two weeks isn't enough?"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85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5320"/>
            <a:ext cx="10972800" cy="944880"/>
          </a:xfrm>
        </p:spPr>
        <p:txBody>
          <a:bodyPr/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1347"/>
            <a:ext cx="10972800" cy="4390129"/>
          </a:xfrm>
        </p:spPr>
        <p:txBody>
          <a:bodyPr>
            <a:normAutofit/>
          </a:bodyPr>
          <a:lstStyle/>
          <a:p>
            <a:r>
              <a:rPr lang="en-US" sz="3200" dirty="0"/>
              <a:t>Recognize your approach to change</a:t>
            </a:r>
          </a:p>
          <a:p>
            <a:r>
              <a:rPr lang="en-US" sz="3200" dirty="0"/>
              <a:t>Understand sources of resistance to change</a:t>
            </a:r>
          </a:p>
          <a:p>
            <a:r>
              <a:rPr lang="en-US" sz="3200" dirty="0"/>
              <a:t>Practice strategies for framing changes to stakeholders: managers, peers, subordinates</a:t>
            </a:r>
          </a:p>
          <a:p>
            <a:r>
              <a:rPr lang="en-US" sz="3200" dirty="0"/>
              <a:t>Learn strategies for managing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427171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5467"/>
            <a:ext cx="10972800" cy="1600200"/>
          </a:xfrm>
        </p:spPr>
        <p:txBody>
          <a:bodyPr/>
          <a:lstStyle/>
          <a:p>
            <a:r>
              <a:rPr lang="en-US"/>
              <a:t>Acknowledging Other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70760"/>
            <a:ext cx="10972800" cy="3855404"/>
          </a:xfrm>
        </p:spPr>
        <p:txBody>
          <a:bodyPr>
            <a:normAutofit/>
          </a:bodyPr>
          <a:lstStyle/>
          <a:p>
            <a:pPr lvl="0"/>
            <a:r>
              <a:rPr lang="en-US" sz="2800">
                <a:latin typeface="+mj-lt"/>
              </a:rPr>
              <a:t>"Here's what I hear you saying</a:t>
            </a:r>
            <a:r>
              <a:rPr lang="mr-IN" sz="2800">
                <a:latin typeface="+mj-lt"/>
              </a:rPr>
              <a:t>…</a:t>
            </a:r>
            <a:r>
              <a:rPr lang="en-US" sz="2800">
                <a:latin typeface="+mj-lt"/>
              </a:rPr>
              <a:t> is that right?"</a:t>
            </a:r>
          </a:p>
          <a:p>
            <a:pPr lvl="0"/>
            <a:r>
              <a:rPr lang="en-US" sz="2800">
                <a:latin typeface="+mj-lt"/>
              </a:rPr>
              <a:t>"Correct me if I'm wrong"</a:t>
            </a:r>
          </a:p>
          <a:p>
            <a:pPr lvl="0"/>
            <a:r>
              <a:rPr lang="en-US" sz="2800">
                <a:latin typeface="+mj-lt"/>
              </a:rPr>
              <a:t>"I understand that you prefer …."</a:t>
            </a:r>
          </a:p>
          <a:p>
            <a:pPr lvl="0"/>
            <a:r>
              <a:rPr lang="en-US" sz="2800">
                <a:latin typeface="+mj-lt"/>
              </a:rPr>
              <a:t>"I know you see it a different way"</a:t>
            </a:r>
          </a:p>
          <a:p>
            <a:pPr lvl="0"/>
            <a:r>
              <a:rPr lang="en-US" sz="2800">
                <a:latin typeface="+mj-lt"/>
              </a:rPr>
              <a:t>"You've helped me get a different perspective on this"</a:t>
            </a:r>
          </a:p>
          <a:p>
            <a:pPr lvl="0"/>
            <a:r>
              <a:rPr lang="en-US" sz="2800">
                <a:latin typeface="+mj-lt"/>
              </a:rPr>
              <a:t>"Thanks for explaining that so clearly"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147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"/>
            <a:ext cx="10972800" cy="1600200"/>
          </a:xfrm>
        </p:spPr>
        <p:txBody>
          <a:bodyPr/>
          <a:lstStyle/>
          <a:p>
            <a:r>
              <a:rPr lang="en-US"/>
              <a:t>Making Concessions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92680"/>
            <a:ext cx="10972800" cy="3733484"/>
          </a:xfrm>
        </p:spPr>
        <p:txBody>
          <a:bodyPr>
            <a:normAutofit/>
          </a:bodyPr>
          <a:lstStyle/>
          <a:p>
            <a:pPr lvl="0"/>
            <a:r>
              <a:rPr lang="en-US" sz="2800">
                <a:latin typeface="+mj-lt"/>
              </a:rPr>
              <a:t>"That option does have some things going for it"</a:t>
            </a:r>
          </a:p>
          <a:p>
            <a:pPr lvl="0"/>
            <a:r>
              <a:rPr lang="en-US" sz="2800">
                <a:latin typeface="+mj-lt"/>
              </a:rPr>
              <a:t>"You're right that</a:t>
            </a:r>
            <a:r>
              <a:rPr lang="mr-IN" sz="2800">
                <a:latin typeface="+mj-lt"/>
              </a:rPr>
              <a:t>…</a:t>
            </a:r>
            <a:r>
              <a:rPr lang="en-US" sz="2800">
                <a:latin typeface="+mj-lt"/>
              </a:rPr>
              <a:t>"</a:t>
            </a:r>
          </a:p>
          <a:p>
            <a:pPr lvl="0"/>
            <a:r>
              <a:rPr lang="en-US" sz="2800">
                <a:latin typeface="+mj-lt"/>
              </a:rPr>
              <a:t>"I agree with you that</a:t>
            </a:r>
            <a:r>
              <a:rPr lang="mr-IN" sz="2800">
                <a:latin typeface="+mj-lt"/>
              </a:rPr>
              <a:t>…</a:t>
            </a:r>
            <a:r>
              <a:rPr lang="en-US" sz="2800">
                <a:latin typeface="+mj-lt"/>
              </a:rPr>
              <a:t>"</a:t>
            </a:r>
          </a:p>
          <a:p>
            <a:pPr lvl="0"/>
            <a:r>
              <a:rPr lang="en-US" sz="2800"/>
              <a:t>"I hadn't realized that…"</a:t>
            </a:r>
          </a:p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39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5488"/>
            <a:ext cx="10972800" cy="1124712"/>
          </a:xfrm>
        </p:spPr>
        <p:txBody>
          <a:bodyPr/>
          <a:lstStyle/>
          <a:p>
            <a:r>
              <a:rPr lang="en-US"/>
              <a:t>Stating Disagreement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080"/>
            <a:ext cx="4968240" cy="457327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800" b="1" dirty="0"/>
              <a:t>Peer to Peer</a:t>
            </a:r>
          </a:p>
          <a:p>
            <a:pPr lvl="0"/>
            <a:r>
              <a:rPr lang="en-US" sz="2800" dirty="0"/>
              <a:t>"Here's where we differ…"</a:t>
            </a:r>
          </a:p>
          <a:p>
            <a:pPr lvl="0"/>
            <a:r>
              <a:rPr lang="en-US" sz="2800" dirty="0"/>
              <a:t>"I'd like to see more evidence on that point"</a:t>
            </a:r>
          </a:p>
          <a:p>
            <a:pPr lvl="0"/>
            <a:r>
              <a:rPr lang="en-US" sz="2800" dirty="0"/>
              <a:t>"I also see some disadvantages"</a:t>
            </a:r>
          </a:p>
          <a:p>
            <a:pPr lvl="0"/>
            <a:r>
              <a:rPr lang="en-US" sz="2800" dirty="0"/>
              <a:t>"Let me play devil's advocate here"</a:t>
            </a:r>
          </a:p>
          <a:p>
            <a:pPr lvl="0"/>
            <a:r>
              <a:rPr lang="en-US" sz="2800" dirty="0"/>
              <a:t>"I'm still uncomfortable with this"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32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821680" y="1783080"/>
            <a:ext cx="5196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Looking Up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"I don't want to tell you how to do your job but I do want to share some information"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"I know you had no control over this"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"This might seem kind of touchy-feely"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"Could you clarify your goals"</a:t>
            </a:r>
          </a:p>
        </p:txBody>
      </p:sp>
    </p:spTree>
    <p:extLst>
      <p:ext uri="{BB962C8B-B14F-4D97-AF65-F5344CB8AC3E}">
        <p14:creationId xmlns:p14="http://schemas.microsoft.com/office/powerpoint/2010/main" val="19180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1600200"/>
          </a:xfrm>
        </p:spPr>
        <p:txBody>
          <a:bodyPr/>
          <a:lstStyle/>
          <a:p>
            <a:r>
              <a:rPr lang="en-US"/>
              <a:t>Moving in a Productive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72800" cy="3611564"/>
          </a:xfrm>
        </p:spPr>
        <p:txBody>
          <a:bodyPr>
            <a:normAutofit/>
          </a:bodyPr>
          <a:lstStyle/>
          <a:p>
            <a:pPr lvl="0"/>
            <a:r>
              <a:rPr lang="en-US" sz="2800">
                <a:latin typeface="+mj-lt"/>
              </a:rPr>
              <a:t>"There are other options here that we haven't considered"</a:t>
            </a:r>
          </a:p>
          <a:p>
            <a:pPr lvl="0"/>
            <a:r>
              <a:rPr lang="en-US" sz="2800">
                <a:latin typeface="+mj-lt"/>
              </a:rPr>
              <a:t>"Can we put that aside for the moment?"</a:t>
            </a:r>
          </a:p>
          <a:p>
            <a:pPr lvl="0"/>
            <a:r>
              <a:rPr lang="en-US" sz="2800">
                <a:latin typeface="+mj-lt"/>
              </a:rPr>
              <a:t>"We're not really that far apart"</a:t>
            </a:r>
          </a:p>
          <a:p>
            <a:pPr lvl="0"/>
            <a:r>
              <a:rPr lang="en-US" sz="2800">
                <a:latin typeface="+mj-lt"/>
              </a:rPr>
              <a:t>"Let's not make the perfect the enemy of the good"</a:t>
            </a:r>
          </a:p>
          <a:p>
            <a:pPr lvl="0"/>
            <a:r>
              <a:rPr lang="en-US" sz="2800">
                <a:latin typeface="+mj-lt"/>
              </a:rPr>
              <a:t>"Is there a way to do a "both-and" instead of an "either-or"</a:t>
            </a:r>
          </a:p>
          <a:p>
            <a:pPr lvl="0"/>
            <a:r>
              <a:rPr lang="en-US" sz="2800">
                <a:latin typeface="+mj-lt"/>
              </a:rPr>
              <a:t>"Could you live with…"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4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Defusing 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8283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2800">
                <a:latin typeface="+mj-lt"/>
              </a:rPr>
              <a:t>"Hang on, let's make sure we understand here"</a:t>
            </a:r>
          </a:p>
          <a:p>
            <a:pPr lvl="0"/>
            <a:r>
              <a:rPr lang="en-US" sz="2800">
                <a:latin typeface="+mj-lt"/>
              </a:rPr>
              <a:t>"Let's not shut down that viewpoint too quickly"</a:t>
            </a:r>
          </a:p>
          <a:p>
            <a:r>
              <a:rPr lang="en-US" sz="2800">
                <a:latin typeface="+mj-lt"/>
              </a:rPr>
              <a:t>"Remember the main goal here"</a:t>
            </a:r>
          </a:p>
          <a:p>
            <a:pPr lvl="0"/>
            <a:r>
              <a:rPr lang="en-US" sz="2800">
                <a:latin typeface="+mj-lt"/>
              </a:rPr>
              <a:t>"I think we understand that viewpoint. Does anyone have a different view?"</a:t>
            </a:r>
          </a:p>
          <a:p>
            <a:pPr lvl="0"/>
            <a:r>
              <a:rPr lang="en-US" sz="2800"/>
              <a:t>"Let's remember the main goal here" </a:t>
            </a:r>
          </a:p>
          <a:p>
            <a:pPr lvl="0"/>
            <a:r>
              <a:rPr lang="en-US" sz="2800"/>
              <a:t>"Now THIS is what I call dialogue!"</a:t>
            </a:r>
          </a:p>
          <a:p>
            <a:pPr marL="0" lvl="0" indent="0">
              <a:buNone/>
            </a:pPr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444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the Unexpected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0387"/>
            <a:ext cx="10972800" cy="4525964"/>
          </a:xfrm>
        </p:spPr>
        <p:txBody>
          <a:bodyPr>
            <a:normAutofit lnSpcReduction="10000"/>
          </a:bodyPr>
          <a:lstStyle/>
          <a:p>
            <a:r>
              <a:rPr lang="en-US" sz="2800"/>
              <a:t>"I don't have a solution all ready to go.  We need to figure this out together"</a:t>
            </a:r>
          </a:p>
          <a:p>
            <a:r>
              <a:rPr lang="en-US" sz="2800"/>
              <a:t>"Let me get back to you on that"</a:t>
            </a:r>
          </a:p>
          <a:p>
            <a:pPr lvl="0"/>
            <a:r>
              <a:rPr lang="en-US" sz="2800">
                <a:latin typeface="+mj-lt"/>
              </a:rPr>
              <a:t>"That's a big new idea that we'll need time to think about"</a:t>
            </a:r>
          </a:p>
          <a:p>
            <a:pPr lvl="0"/>
            <a:r>
              <a:rPr lang="en-US" sz="2800">
                <a:latin typeface="+mj-lt"/>
              </a:rPr>
              <a:t>"Let's note that down and take it up at a later meeting"</a:t>
            </a:r>
          </a:p>
          <a:p>
            <a:pPr lvl="0"/>
            <a:r>
              <a:rPr lang="en-US" sz="2800"/>
              <a:t>"Remember this is hard"</a:t>
            </a:r>
          </a:p>
          <a:p>
            <a:pPr lvl="0"/>
            <a:r>
              <a:rPr lang="en-US" sz="2800"/>
              <a:t>"We don't know yet exactly what it's going to look like"</a:t>
            </a:r>
          </a:p>
          <a:p>
            <a:pPr lvl="0"/>
            <a:r>
              <a:rPr lang="en-US" sz="2800"/>
              <a:t>"We're on the same team here"</a:t>
            </a:r>
          </a:p>
          <a:p>
            <a:pPr lvl="0"/>
            <a:r>
              <a:rPr lang="en-US" sz="2800"/>
              <a:t>"It's not going to be smooth sailing"</a:t>
            </a:r>
          </a:p>
          <a:p>
            <a:pPr lvl="0"/>
            <a:endParaRPr lang="en-US">
              <a:latin typeface="+mj-lt"/>
            </a:endParaRPr>
          </a:p>
          <a:p>
            <a:pPr lvl="0"/>
            <a:endParaRPr lang="en-US">
              <a:latin typeface="+mj-lt"/>
            </a:endParaRPr>
          </a:p>
          <a:p>
            <a:pPr lvl="0"/>
            <a:endParaRPr lang="en-US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34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Good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6440"/>
            <a:ext cx="10972800" cy="4129724"/>
          </a:xfrm>
        </p:spPr>
        <p:txBody>
          <a:bodyPr>
            <a:normAutofit/>
          </a:bodyPr>
          <a:lstStyle/>
          <a:p>
            <a:pPr lvl="0"/>
            <a:r>
              <a:rPr lang="en-US" sz="2800">
                <a:latin typeface="+mj-lt"/>
              </a:rPr>
              <a:t>"This has been a really good discussion"</a:t>
            </a:r>
          </a:p>
          <a:p>
            <a:pPr lvl="0"/>
            <a:r>
              <a:rPr lang="en-US" sz="2800">
                <a:latin typeface="+mj-lt"/>
              </a:rPr>
              <a:t>"Thanks for staying so engaged"</a:t>
            </a:r>
          </a:p>
          <a:p>
            <a:pPr lvl="0"/>
            <a:r>
              <a:rPr lang="en-US" sz="2800">
                <a:latin typeface="+mj-lt"/>
              </a:rPr>
              <a:t>"That's very helpful"</a:t>
            </a:r>
          </a:p>
          <a:p>
            <a:pPr lvl="0"/>
            <a:r>
              <a:rPr lang="en-US" sz="2800">
                <a:latin typeface="+mj-lt"/>
              </a:rPr>
              <a:t>"That's given us some important things to think about"</a:t>
            </a:r>
          </a:p>
          <a:p>
            <a:pPr lvl="0"/>
            <a:r>
              <a:rPr lang="en-US" sz="2800">
                <a:latin typeface="+mj-lt"/>
              </a:rPr>
              <a:t>"If you think of anything else or didn't want to speak up now, please get in touch"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21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5AB24-4A37-E748-90A1-C0296CEF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57DB-0496-0746-B577-C16576799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r>
              <a:rPr lang="en-US" sz="2400" dirty="0">
                <a:solidFill>
                  <a:schemeClr val="tx1"/>
                </a:solidFill>
              </a:rPr>
              <a:t>Complete the Change Role Play Preparation Worksheet</a:t>
            </a:r>
          </a:p>
          <a:p>
            <a:pPr marL="3657600" lvl="8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lvl="8"/>
            <a:r>
              <a:rPr lang="en-US" sz="2400" dirty="0">
                <a:solidFill>
                  <a:schemeClr val="tx1"/>
                </a:solidFill>
              </a:rPr>
              <a:t>Review the Observer’s Role Play Worksheet</a:t>
            </a:r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2F5A0-3B87-3147-852E-8A2A1EF0B3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 smtClean="0"/>
              <a:t>37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86150-0290-3A48-B18F-832401EC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65" y="2287587"/>
            <a:ext cx="2915781" cy="34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3441-19CC-2F4D-8EA7-CD308164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Play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8C5F-3491-4144-B29F-DB574778C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Scenario Description</a:t>
            </a:r>
            <a:r>
              <a:rPr lang="en-US" dirty="0"/>
              <a:t>: What is my role and who am I speaking to? What do I need to communicate? Summarize in 2-3 sentences what you need to communicate. What reaction(s) do I anticipate?</a:t>
            </a:r>
          </a:p>
          <a:p>
            <a:pPr marL="457200" indent="-457200">
              <a:buAutoNum type="arabicPeriod"/>
            </a:pPr>
            <a:r>
              <a:rPr lang="en-US" b="1" dirty="0"/>
              <a:t>My Readiness</a:t>
            </a:r>
            <a:r>
              <a:rPr lang="en-US" dirty="0"/>
              <a:t>: How am I feeling now? What stage of the Bridges change model am I in? What stage do I think my team members/stakeholders are in? What is my desired outcome from the conversation?</a:t>
            </a:r>
          </a:p>
          <a:p>
            <a:pPr marL="457200" indent="-457200">
              <a:buAutoNum type="arabicPeriod"/>
            </a:pPr>
            <a:r>
              <a:rPr lang="en-US" b="1" dirty="0"/>
              <a:t>Communication Plan</a:t>
            </a:r>
            <a:r>
              <a:rPr lang="en-US" dirty="0"/>
              <a:t>: What is my opening sentence? What are my key points? How will I invite discussion? What is my closing sentence?</a:t>
            </a:r>
          </a:p>
          <a:p>
            <a:pPr marL="457200" indent="-457200">
              <a:buAutoNum type="arabicPeriod"/>
            </a:pPr>
            <a:r>
              <a:rPr lang="en-US" b="1" dirty="0"/>
              <a:t>Future Orientation</a:t>
            </a:r>
            <a:r>
              <a:rPr lang="en-US" dirty="0"/>
              <a:t>: What are my next steps following the team member/stakeholder meeting?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85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6068-356B-7E43-A440-D1A66C42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103120"/>
            <a:ext cx="10972800" cy="1600200"/>
          </a:xfrm>
        </p:spPr>
        <p:txBody>
          <a:bodyPr/>
          <a:lstStyle/>
          <a:p>
            <a:r>
              <a:rPr lang="en-US"/>
              <a:t>Lunch!</a:t>
            </a:r>
          </a:p>
        </p:txBody>
      </p:sp>
    </p:spTree>
    <p:extLst>
      <p:ext uri="{BB962C8B-B14F-4D97-AF65-F5344CB8AC3E}">
        <p14:creationId xmlns:p14="http://schemas.microsoft.com/office/powerpoint/2010/main" val="329137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6473"/>
            <a:ext cx="10972800" cy="4556761"/>
          </a:xfrm>
        </p:spPr>
        <p:txBody>
          <a:bodyPr>
            <a:noAutofit/>
          </a:bodyPr>
          <a:lstStyle/>
          <a:p>
            <a:r>
              <a:rPr lang="en-US" sz="3200" dirty="0"/>
              <a:t>Introductions</a:t>
            </a:r>
          </a:p>
          <a:p>
            <a:r>
              <a:rPr lang="en-US" sz="3200" dirty="0"/>
              <a:t>Awareness of Your Approach to Change</a:t>
            </a:r>
          </a:p>
          <a:p>
            <a:pPr marL="862013" lvl="1" indent="-461963">
              <a:buFont typeface="Arial" panose="020B0604020202020204" pitchFamily="34" charset="0"/>
              <a:buChar char="•"/>
            </a:pPr>
            <a:r>
              <a:rPr lang="en-US" sz="2800" dirty="0"/>
              <a:t>Change Profile</a:t>
            </a:r>
          </a:p>
          <a:p>
            <a:pPr marL="862013" lvl="1" indent="-461963">
              <a:buFont typeface="Arial" panose="020B0604020202020204" pitchFamily="34" charset="0"/>
              <a:buChar char="•"/>
            </a:pPr>
            <a:r>
              <a:rPr lang="en-US" sz="2800" dirty="0"/>
              <a:t>Peek at Bridges Change Model</a:t>
            </a:r>
          </a:p>
          <a:p>
            <a:pPr marL="862013" lvl="1" indent="-461963">
              <a:buFont typeface="Arial" panose="020B0604020202020204" pitchFamily="34" charset="0"/>
              <a:buChar char="•"/>
            </a:pPr>
            <a:r>
              <a:rPr lang="en-US" sz="2800" dirty="0"/>
              <a:t>Types of Cultures</a:t>
            </a:r>
          </a:p>
          <a:p>
            <a:pPr marL="461963" indent="-461963"/>
            <a:r>
              <a:rPr lang="en-US" sz="3200" dirty="0"/>
              <a:t>Persuasive Framing</a:t>
            </a:r>
          </a:p>
          <a:p>
            <a:pPr marL="461963" indent="-461963"/>
            <a:r>
              <a:rPr lang="en-US" sz="3200" dirty="0"/>
              <a:t>Role-play Planning (2 worksheets)</a:t>
            </a:r>
          </a:p>
          <a:p>
            <a:pPr marL="461963" indent="-461963"/>
            <a:r>
              <a:rPr lang="en-US" sz="3200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624253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Bridges Phases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57974"/>
              </p:ext>
            </p:extLst>
          </p:nvPr>
        </p:nvGraphicFramePr>
        <p:xfrm>
          <a:off x="609600" y="1783080"/>
          <a:ext cx="10781438" cy="4776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44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Phase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Characteristics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Goals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768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Ending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Loss of Identity,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Control, Meaning, Belonging, Turf, Structure, Relationships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Denial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Anger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Shock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Letting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go of what is being lost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932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Neutral</a:t>
                      </a:r>
                      <a:r>
                        <a:rPr lang="en-US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Zone</a:t>
                      </a:r>
                      <a:br>
                        <a:rPr lang="en-US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endParaRPr lang="en-US" b="1" i="1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Resistance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to change and the unknown</a:t>
                      </a: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Exploring new opportunities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Fear, Anger, Frustration,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Stress</a:t>
                      </a:r>
                    </a:p>
                    <a:p>
                      <a:pPr algn="ctr"/>
                      <a:b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Confusion</a:t>
                      </a: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Creativity, </a:t>
                      </a:r>
                      <a:b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Hope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Managing fear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Beginning to explore</a:t>
                      </a: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en-US" baseline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Testing new possibilities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605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New Beginning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Commitment</a:t>
                      </a:r>
                      <a:b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Energy,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Anxiety,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Enthusiasm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Achieve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the new beginning</a:t>
                      </a:r>
                      <a:endParaRPr lang="en-US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702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Dive: Endings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20726"/>
              </p:ext>
            </p:extLst>
          </p:nvPr>
        </p:nvGraphicFramePr>
        <p:xfrm>
          <a:off x="609600" y="2167421"/>
          <a:ext cx="10781438" cy="455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8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8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Transition Phase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 will HEAR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will SEE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244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Endings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Denial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Anger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Shock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“Just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sit tight.  This won’t last long”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“People aren’t serious about this”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"This won’t work here”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They keep working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the way they’ve always worked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Quality &amp; quantity of work decreases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Rumors &amp; gossip increase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78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51470"/>
          </a:xfrm>
        </p:spPr>
        <p:txBody>
          <a:bodyPr/>
          <a:lstStyle/>
          <a:p>
            <a:r>
              <a:rPr lang="en-US" dirty="0"/>
              <a:t>Deeper Dive: Neutral Zone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325725"/>
              </p:ext>
            </p:extLst>
          </p:nvPr>
        </p:nvGraphicFramePr>
        <p:xfrm>
          <a:off x="506626" y="1052196"/>
          <a:ext cx="11075774" cy="494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77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Transition Phase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 will HEAR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will SEE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62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Neutral</a:t>
                      </a: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Zone</a:t>
                      </a:r>
                      <a:br>
                        <a:rPr lang="en-US" sz="2400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sz="2400" b="1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(Chaos)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Fear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Anger Frustration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Confusion Stress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Skepticism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Impatience</a:t>
                      </a:r>
                      <a:b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</a:b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Hope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Acceptance Creativity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“I don’t know what I am doing”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“What does this mean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to ME?”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Who’s in charge, &amp; do they know what they are doing?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“If you don’t know what we are supposed to do, how about we do it this way??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Informal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hallway meetings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Rumor mill run rampant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Procrastination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Tardiness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Increased absenteeism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z="2000" smtClean="0"/>
              <a:pPr/>
              <a:t>42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1658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Dive: New Beginnings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795737"/>
              </p:ext>
            </p:extLst>
          </p:nvPr>
        </p:nvGraphicFramePr>
        <p:xfrm>
          <a:off x="609600" y="1881808"/>
          <a:ext cx="10972801" cy="467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5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41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Transition Phase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Reactions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 will HEAR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What you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will SEE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90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New Beginnings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Energy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Anxiety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Frustration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Enthusiasm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“Let’s get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going on this”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“I see ways we can make this better”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“This will be exciting to try”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Willingness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to try new things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Forming of new relationships &amp; partnerships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Impatience with those who have not reached New Beginnings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17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39114"/>
          </a:xfrm>
        </p:spPr>
        <p:txBody>
          <a:bodyPr/>
          <a:lstStyle/>
          <a:p>
            <a:r>
              <a:rPr lang="en-US" dirty="0"/>
              <a:t>Leadership Strategies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53963"/>
              </p:ext>
            </p:extLst>
          </p:nvPr>
        </p:nvGraphicFramePr>
        <p:xfrm>
          <a:off x="439783" y="939114"/>
          <a:ext cx="11312433" cy="528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11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Transition Stage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Leadership Strategies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6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Endings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Reinforce the change.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Check for understanding.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Allow voicing of anger, frustration, concerns.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Communicate, communicate, communicate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Set clear expectations about performance standards</a:t>
                      </a:r>
                      <a:endParaRPr lang="en-US" sz="24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02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Neutral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Zone</a:t>
                      </a:r>
                    </a:p>
                    <a:p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(Chaos)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Meet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frequently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Explain the potential impact on people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Communicate, communicate, communicate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Provide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Focus on short term goals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Recruit high performers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Be patient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10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Strategies </a:t>
            </a:r>
            <a:r>
              <a:rPr lang="en-US" sz="2800" dirty="0"/>
              <a:t>(continued)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05093"/>
              </p:ext>
            </p:extLst>
          </p:nvPr>
        </p:nvGraphicFramePr>
        <p:xfrm>
          <a:off x="1075759" y="2097559"/>
          <a:ext cx="10040481" cy="4080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0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Transition Stage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Leadership Strategies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41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New Beginnings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Delegate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work appropriately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Develop new job accountabilities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Emphasize the need to make it better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Communicate, communicate, communicate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Create an empowering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Involve individuals as agents of change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8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Behaviors </a:t>
            </a:r>
            <a:br>
              <a:rPr lang="en-US" dirty="0"/>
            </a:br>
            <a:r>
              <a:rPr lang="en-US" dirty="0"/>
              <a:t>by Bridges Model Phase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46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36D43-A697-DE49-BBDC-23843CF9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1600200"/>
            <a:ext cx="6057900" cy="52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2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5EFED-51E5-3846-9D69-BA711B8C5A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47</a:t>
            </a:fld>
            <a:endParaRPr lang="uk-UA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E40044-B834-1046-B4EC-0452E1A6A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831036" y="-369368"/>
            <a:ext cx="6468974" cy="79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4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Play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139305"/>
            <a:ext cx="3063709" cy="2031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8667" y="5313849"/>
            <a:ext cx="210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257" y="4476642"/>
            <a:ext cx="285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Stakeholders/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Employees/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1852" y="3431001"/>
            <a:ext cx="21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Observer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555" y="1734718"/>
            <a:ext cx="2441825" cy="224355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6818" y="3841688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0F1E3-C2ED-F640-BE53-69B23E4C4613}"/>
              </a:ext>
            </a:extLst>
          </p:cNvPr>
          <p:cNvSpPr txBox="1"/>
          <p:nvPr/>
        </p:nvSpPr>
        <p:spPr>
          <a:xfrm>
            <a:off x="5568667" y="6165669"/>
            <a:ext cx="1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Leader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EE530-8798-D64B-B103-1B74EB072D5C}"/>
              </a:ext>
            </a:extLst>
          </p:cNvPr>
          <p:cNvSpPr txBox="1"/>
          <p:nvPr/>
        </p:nvSpPr>
        <p:spPr>
          <a:xfrm>
            <a:off x="8255726" y="4451585"/>
            <a:ext cx="19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Observer</a:t>
            </a:r>
          </a:p>
        </p:txBody>
      </p:sp>
    </p:spTree>
    <p:extLst>
      <p:ext uri="{BB962C8B-B14F-4D97-AF65-F5344CB8AC3E}">
        <p14:creationId xmlns:p14="http://schemas.microsoft.com/office/powerpoint/2010/main" val="10763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 Debrief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r>
              <a:rPr lang="en-US" b="1" dirty="0"/>
              <a:t>What worked well?</a:t>
            </a:r>
          </a:p>
          <a:p>
            <a:endParaRPr lang="en-US" b="1" dirty="0"/>
          </a:p>
          <a:p>
            <a:r>
              <a:rPr lang="en-US" b="1" dirty="0"/>
              <a:t>What was most challenging?</a:t>
            </a:r>
          </a:p>
          <a:p>
            <a:endParaRPr lang="en-US" b="1" dirty="0"/>
          </a:p>
          <a:p>
            <a:r>
              <a:rPr lang="en-US" b="1" dirty="0"/>
              <a:t>Aha’s?</a:t>
            </a:r>
          </a:p>
          <a:p>
            <a:endParaRPr lang="en-US" b="1" dirty="0"/>
          </a:p>
          <a:p>
            <a:r>
              <a:rPr lang="en-US" b="1" dirty="0"/>
              <a:t>Take-aways?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52EDC-5D21-6B42-925A-7D295F6B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20" y="1600200"/>
            <a:ext cx="3340273" cy="36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1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6035"/>
            <a:ext cx="10972800" cy="4620316"/>
          </a:xfrm>
        </p:spPr>
        <p:txBody>
          <a:bodyPr>
            <a:noAutofit/>
          </a:bodyPr>
          <a:lstStyle/>
          <a:p>
            <a:r>
              <a:rPr lang="en-US" sz="3200" dirty="0"/>
              <a:t>Bridges Model: Deep-dive</a:t>
            </a:r>
          </a:p>
          <a:p>
            <a:r>
              <a:rPr lang="en-US" sz="3200" dirty="0"/>
              <a:t>Practice: Role Play #1</a:t>
            </a:r>
          </a:p>
          <a:p>
            <a:r>
              <a:rPr lang="en-US" sz="3200" dirty="0"/>
              <a:t>Case Study </a:t>
            </a:r>
          </a:p>
          <a:p>
            <a:r>
              <a:rPr lang="en-US" sz="3200" dirty="0"/>
              <a:t>Practice: Role Play #2</a:t>
            </a:r>
          </a:p>
          <a:p>
            <a:r>
              <a:rPr lang="en-US" sz="3200" dirty="0"/>
              <a:t>Managing Change over Time</a:t>
            </a:r>
          </a:p>
          <a:p>
            <a:pPr marL="862013" lvl="1" indent="-461963">
              <a:buFont typeface="Arial" panose="020B0604020202020204" pitchFamily="34" charset="0"/>
              <a:buChar char="•"/>
            </a:pPr>
            <a:r>
              <a:rPr lang="en-US" sz="2400" dirty="0"/>
              <a:t>Kotter Change Process Efforts and Sources of Failure</a:t>
            </a:r>
          </a:p>
          <a:p>
            <a:r>
              <a:rPr lang="en-US" sz="3200" dirty="0"/>
              <a:t>Practice: Role Play #3 </a:t>
            </a:r>
          </a:p>
          <a:p>
            <a:r>
              <a:rPr lang="en-US" sz="3200" dirty="0"/>
              <a:t>Take aways</a:t>
            </a:r>
          </a:p>
          <a:p>
            <a:r>
              <a:rPr lang="en-US" sz="3200" dirty="0"/>
              <a:t>Evaluation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8579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57E1-E73D-DA40-A7B0-D01545A3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FE24-B7D8-6644-8F79-801D222D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49" y="1600201"/>
            <a:ext cx="8816453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Seton Healthcare Family Reduction in Force (RIF)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Need to reduce costs resulting in multiple cost-cutting measures, including eliminating 110   positions (out of approx. 9,000 employees)</a:t>
            </a:r>
          </a:p>
        </p:txBody>
      </p:sp>
    </p:spTree>
    <p:extLst>
      <p:ext uri="{BB962C8B-B14F-4D97-AF65-F5344CB8AC3E}">
        <p14:creationId xmlns:p14="http://schemas.microsoft.com/office/powerpoint/2010/main" val="741347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0613"/>
          </a:xfrm>
        </p:spPr>
        <p:txBody>
          <a:bodyPr/>
          <a:lstStyle/>
          <a:p>
            <a:br>
              <a:rPr lang="en-US" sz="4000" b="1" i="1" dirty="0"/>
            </a:br>
            <a:r>
              <a:rPr lang="en-US" sz="4000" b="1" i="1" dirty="0"/>
              <a:t>Seton Reduction in Force (RIF)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813"/>
            <a:ext cx="4603846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/>
              <a:t>Strategies for Endings:</a:t>
            </a:r>
          </a:p>
          <a:p>
            <a:pPr lvl="0"/>
            <a:r>
              <a:rPr lang="en-US" sz="2000" dirty="0"/>
              <a:t>Reinforce the change</a:t>
            </a:r>
          </a:p>
          <a:p>
            <a:pPr lvl="0"/>
            <a:r>
              <a:rPr lang="en-US" sz="2000" dirty="0"/>
              <a:t>Allow voice of anger, frustration, concerns.</a:t>
            </a:r>
          </a:p>
          <a:p>
            <a:pPr lvl="0"/>
            <a:r>
              <a:rPr lang="en-US" sz="2000" dirty="0"/>
              <a:t>Communicate, communicate,…</a:t>
            </a:r>
          </a:p>
          <a:p>
            <a:pPr lvl="0"/>
            <a:r>
              <a:rPr lang="en-US" sz="2000" dirty="0"/>
              <a:t>Set clear expectations about performance standards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51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213446" y="1146412"/>
            <a:ext cx="6177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financials--transparency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other cost-cutting steps being taken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process &amp; timing for determining positions to be eliminated; invite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supports for those laid off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Solicit questions, concerns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FAQs; address rumors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Reinforce daily standards not changing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954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0613"/>
          </a:xfrm>
        </p:spPr>
        <p:txBody>
          <a:bodyPr/>
          <a:lstStyle/>
          <a:p>
            <a:br>
              <a:rPr lang="en-US" sz="4000" b="1" i="1" dirty="0"/>
            </a:br>
            <a:r>
              <a:rPr lang="en-US" sz="4000" b="1" i="1" dirty="0"/>
              <a:t>Seton Reduction in Force (RIF)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/>
              <a:t>Strategies for Neutral Zone:</a:t>
            </a:r>
          </a:p>
          <a:p>
            <a:pPr lvl="0"/>
            <a:r>
              <a:rPr lang="en-US" sz="2000" dirty="0"/>
              <a:t>Meet frequently</a:t>
            </a:r>
          </a:p>
          <a:p>
            <a:pPr lvl="0"/>
            <a:r>
              <a:rPr lang="en-US" sz="2000" dirty="0"/>
              <a:t>Explain potential impact on people.</a:t>
            </a:r>
          </a:p>
          <a:p>
            <a:pPr lvl="0"/>
            <a:r>
              <a:rPr lang="en-US" sz="2000" dirty="0"/>
              <a:t>Communicate, communicate,…</a:t>
            </a:r>
          </a:p>
          <a:p>
            <a:pPr lvl="0"/>
            <a:r>
              <a:rPr lang="en-US" sz="2000" dirty="0"/>
              <a:t>Provide structure</a:t>
            </a:r>
          </a:p>
          <a:p>
            <a:pPr lvl="0"/>
            <a:r>
              <a:rPr lang="en-US" sz="2000" dirty="0"/>
              <a:t>Focus on short-term goals</a:t>
            </a:r>
          </a:p>
          <a:p>
            <a:pPr lvl="0"/>
            <a:r>
              <a:rPr lang="en-US" sz="2000" dirty="0"/>
              <a:t>Recruit high performers</a:t>
            </a:r>
          </a:p>
          <a:p>
            <a:pPr lvl="0"/>
            <a:r>
              <a:rPr lang="en-US" sz="2000" dirty="0"/>
              <a:t>Be patient</a:t>
            </a:r>
          </a:p>
          <a:p>
            <a:pPr lvl="0"/>
            <a:endParaRPr lang="en-US" sz="28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52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577840" y="1146412"/>
            <a:ext cx="6336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Frequent communications, FAQs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 managers to be empathetic, encourage 1:1 dialogue, express appreciation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Make EAP available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Highlight what hasn’t changed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Solicit ideas for improved procedures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Eliminate some task(s)!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Highlight # of employees placed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Recognize staff efforts to focus on short-term goals</a:t>
            </a:r>
          </a:p>
          <a:p>
            <a:pPr lvl="0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312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5488"/>
            <a:ext cx="10972800" cy="670924"/>
          </a:xfrm>
        </p:spPr>
        <p:txBody>
          <a:bodyPr/>
          <a:lstStyle/>
          <a:p>
            <a:br>
              <a:rPr lang="en-US" sz="4000" b="1" i="1" dirty="0"/>
            </a:br>
            <a:r>
              <a:rPr lang="en-US" sz="4000" b="1" i="1" dirty="0"/>
              <a:t>Seton Reduction in Force (RIF)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/>
              <a:t>Strategies for New Beginnings:</a:t>
            </a:r>
          </a:p>
          <a:p>
            <a:pPr lvl="0"/>
            <a:r>
              <a:rPr lang="en-US" sz="2200" dirty="0"/>
              <a:t>Delegate work appropriately</a:t>
            </a:r>
          </a:p>
          <a:p>
            <a:pPr lvl="0"/>
            <a:r>
              <a:rPr lang="en-US" sz="2200" dirty="0"/>
              <a:t>Develop new job accountabilities</a:t>
            </a:r>
          </a:p>
          <a:p>
            <a:pPr lvl="0"/>
            <a:r>
              <a:rPr lang="en-US" sz="2200" dirty="0"/>
              <a:t>Emphasize the need to make it better</a:t>
            </a:r>
          </a:p>
          <a:p>
            <a:pPr lvl="0"/>
            <a:r>
              <a:rPr lang="en-US" sz="2200" dirty="0"/>
              <a:t>Communicate, communicate</a:t>
            </a:r>
          </a:p>
          <a:p>
            <a:pPr lvl="0"/>
            <a:r>
              <a:rPr lang="en-US" sz="2200" dirty="0"/>
              <a:t>Create an empowering environment</a:t>
            </a:r>
          </a:p>
          <a:p>
            <a:pPr lvl="0"/>
            <a:r>
              <a:rPr lang="en-US" sz="2200" dirty="0"/>
              <a:t>Involve individuals as agents of change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53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213446" y="1146412"/>
            <a:ext cx="61775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progress -- +/-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Recognize victories, especially new procedures, eliminated 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Emphasize development opportunities, especially cross-training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Continue to solicit ideas for streamlining 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Update job descriptions; consider pay adjustments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1597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Play #2</a:t>
            </a:r>
            <a:br>
              <a:rPr lang="en-US" sz="3600" dirty="0"/>
            </a:br>
            <a:r>
              <a:rPr lang="en-US" sz="3600" i="1" dirty="0"/>
              <a:t>(adjust as needed)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139305"/>
            <a:ext cx="3063709" cy="2031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8667" y="5313849"/>
            <a:ext cx="210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257" y="4476642"/>
            <a:ext cx="285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Stakeholders/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Employees/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1852" y="3431001"/>
            <a:ext cx="21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Observer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555" y="1734718"/>
            <a:ext cx="2441825" cy="224355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6818" y="3841688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0F1E3-C2ED-F640-BE53-69B23E4C4613}"/>
              </a:ext>
            </a:extLst>
          </p:cNvPr>
          <p:cNvSpPr txBox="1"/>
          <p:nvPr/>
        </p:nvSpPr>
        <p:spPr>
          <a:xfrm>
            <a:off x="5568667" y="6165669"/>
            <a:ext cx="1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Leader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EE530-8798-D64B-B103-1B74EB072D5C}"/>
              </a:ext>
            </a:extLst>
          </p:cNvPr>
          <p:cNvSpPr txBox="1"/>
          <p:nvPr/>
        </p:nvSpPr>
        <p:spPr>
          <a:xfrm>
            <a:off x="8255726" y="4451585"/>
            <a:ext cx="19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Observer</a:t>
            </a:r>
          </a:p>
        </p:txBody>
      </p:sp>
    </p:spTree>
    <p:extLst>
      <p:ext uri="{BB962C8B-B14F-4D97-AF65-F5344CB8AC3E}">
        <p14:creationId xmlns:p14="http://schemas.microsoft.com/office/powerpoint/2010/main" val="39863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 Debrief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r>
              <a:rPr lang="en-US" b="1" dirty="0"/>
              <a:t>What worked well?</a:t>
            </a:r>
          </a:p>
          <a:p>
            <a:endParaRPr lang="en-US" b="1" dirty="0"/>
          </a:p>
          <a:p>
            <a:r>
              <a:rPr lang="en-US" b="1" dirty="0"/>
              <a:t>What was most challenging?</a:t>
            </a:r>
          </a:p>
          <a:p>
            <a:endParaRPr lang="en-US" b="1" dirty="0"/>
          </a:p>
          <a:p>
            <a:r>
              <a:rPr lang="en-US" b="1" dirty="0"/>
              <a:t>Aha’s?</a:t>
            </a:r>
          </a:p>
          <a:p>
            <a:endParaRPr lang="en-US" b="1" dirty="0"/>
          </a:p>
          <a:p>
            <a:r>
              <a:rPr lang="en-US" b="1" dirty="0"/>
              <a:t>Take-aways?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55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52EDC-5D21-6B42-925A-7D295F6B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20" y="1600200"/>
            <a:ext cx="3340273" cy="36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1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8-Step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7360"/>
            <a:ext cx="10515600" cy="48006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2800" dirty="0">
                <a:latin typeface="+mj-lt"/>
              </a:rPr>
              <a:t>Establish a sense of urgency</a:t>
            </a:r>
          </a:p>
          <a:p>
            <a:pPr marL="457200" indent="-457200">
              <a:buAutoNum type="arabicPeriod"/>
            </a:pPr>
            <a:r>
              <a:rPr lang="en-US" sz="2800" dirty="0"/>
              <a:t>Form a powerful guiding coalition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+mj-lt"/>
              </a:rPr>
              <a:t>Create a vision</a:t>
            </a:r>
          </a:p>
          <a:p>
            <a:pPr marL="457200" indent="-457200">
              <a:buAutoNum type="arabicPeriod"/>
            </a:pPr>
            <a:r>
              <a:rPr lang="en-US" sz="2800" dirty="0"/>
              <a:t>Communicate the vision</a:t>
            </a:r>
          </a:p>
          <a:p>
            <a:pPr marL="457200" indent="-457200">
              <a:buAutoNum type="arabicPeriod" startAt="5"/>
            </a:pPr>
            <a:r>
              <a:rPr lang="en-US" sz="2800" dirty="0"/>
              <a:t>Empower others to act on the vision</a:t>
            </a:r>
          </a:p>
          <a:p>
            <a:pPr marL="457200" indent="-457200">
              <a:buAutoNum type="arabicPeriod" startAt="6"/>
            </a:pPr>
            <a:r>
              <a:rPr lang="en-US" sz="2800" dirty="0"/>
              <a:t>Plan for and create short-term wins</a:t>
            </a:r>
          </a:p>
          <a:p>
            <a:pPr marL="457200" indent="-457200">
              <a:buAutoNum type="arabicPeriod" startAt="7"/>
            </a:pPr>
            <a:r>
              <a:rPr lang="en-US" sz="2800" dirty="0"/>
              <a:t>Consolidate improvements and produce more change</a:t>
            </a:r>
          </a:p>
          <a:p>
            <a:pPr marL="457200" indent="-457200">
              <a:buAutoNum type="arabicPeriod" startAt="8"/>
            </a:pPr>
            <a:r>
              <a:rPr lang="en-US" sz="2800" dirty="0"/>
              <a:t>Institutionalize new approaches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8657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280"/>
            <a:ext cx="10515600" cy="448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1. Establish urgency</a:t>
            </a:r>
          </a:p>
          <a:p>
            <a:pPr marL="857250" lvl="1" indent="-457200"/>
            <a:r>
              <a:rPr lang="en-US" sz="2400" dirty="0"/>
              <a:t>Describe potential crises and untapped opportunities based on market and competitive realities</a:t>
            </a:r>
          </a:p>
          <a:p>
            <a:pPr marL="857250" lvl="1" indent="-457200"/>
            <a:r>
              <a:rPr lang="en-US" sz="2400" dirty="0"/>
              <a:t>Convince stakeholders (75% or more) that status quo is riskier than the unknown</a:t>
            </a:r>
          </a:p>
          <a:p>
            <a:pPr marL="857250" lvl="1" indent="-457200"/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2. Form a powerful guiding coalition</a:t>
            </a:r>
          </a:p>
          <a:p>
            <a:pPr marL="857250" lvl="1" indent="-457200"/>
            <a:r>
              <a:rPr lang="en-US" sz="2400" dirty="0"/>
              <a:t>Assemble a group with shared commitment and enough power to lead the change effort</a:t>
            </a:r>
          </a:p>
          <a:p>
            <a:pPr marL="857250" lvl="1" indent="-457200"/>
            <a:r>
              <a:rPr lang="en-US" sz="2400" dirty="0"/>
              <a:t>Instill team outlook and practices</a:t>
            </a: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62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0280"/>
            <a:ext cx="10515600" cy="448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3. Create a vision</a:t>
            </a:r>
          </a:p>
          <a:p>
            <a:pPr marL="857250" lvl="1" indent="-457200"/>
            <a:r>
              <a:rPr lang="en-US" sz="2400" dirty="0"/>
              <a:t>Create a vision to direct the change effort</a:t>
            </a:r>
          </a:p>
          <a:p>
            <a:pPr marL="857250" lvl="1" indent="-457200"/>
            <a:r>
              <a:rPr lang="en-US" sz="2400" dirty="0"/>
              <a:t>Develop strategies for realizing that vision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/>
              <a:t>4. Communicate the vision</a:t>
            </a:r>
          </a:p>
          <a:p>
            <a:pPr marL="857250" lvl="1" indent="-457200"/>
            <a:r>
              <a:rPr lang="en-US" sz="2400" dirty="0"/>
              <a:t>Use every vehicle possible to communicate the new vision and strategies</a:t>
            </a:r>
          </a:p>
          <a:p>
            <a:pPr marL="857250" lvl="1" indent="-457200"/>
            <a:r>
              <a:rPr lang="en-US" sz="2400" dirty="0"/>
              <a:t>Teach new behaviors, modelled by the guiding coalition</a:t>
            </a:r>
            <a:endParaRPr lang="en-US" sz="2400" dirty="0">
              <a:latin typeface="+mj-lt"/>
            </a:endParaRP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637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74027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en-US" sz="2800" b="1" dirty="0"/>
              <a:t>Empower others to act on the vision</a:t>
            </a:r>
          </a:p>
          <a:p>
            <a:pPr marL="857250" lvl="1" indent="-457200"/>
            <a:r>
              <a:rPr lang="en-US" sz="2400" dirty="0"/>
              <a:t>Remove obstacles and/or alter systems or structures undermining the vision</a:t>
            </a:r>
          </a:p>
          <a:p>
            <a:pPr marL="857250" lvl="1" indent="-457200"/>
            <a:r>
              <a:rPr lang="en-US" sz="2400" dirty="0"/>
              <a:t>Encourage risk taking and nontraditional ideas and activities</a:t>
            </a:r>
          </a:p>
          <a:p>
            <a:pPr marL="400050" lvl="1" indent="0">
              <a:buNone/>
            </a:pPr>
            <a:endParaRPr lang="en-US" sz="2400" dirty="0"/>
          </a:p>
          <a:p>
            <a:pPr marL="457200" indent="-457200">
              <a:buAutoNum type="arabicPeriod" startAt="6"/>
            </a:pPr>
            <a:r>
              <a:rPr lang="en-US" sz="2800" b="1" dirty="0"/>
              <a:t>Plan for and create short-term wins</a:t>
            </a:r>
          </a:p>
          <a:p>
            <a:pPr marL="857250" lvl="1" indent="-457200"/>
            <a:r>
              <a:rPr lang="en-US" sz="2400" dirty="0"/>
              <a:t>Define and engineer visible performance improvements</a:t>
            </a:r>
          </a:p>
          <a:p>
            <a:pPr marL="857250" lvl="1" indent="-457200"/>
            <a:r>
              <a:rPr lang="en-US" sz="2400" dirty="0"/>
              <a:t>Recognize and reward those contributing to those improvements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8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1236-E4DB-3D48-BFEA-769260B0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8707D-3D33-E64D-91DD-F45D088D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88" y="2286000"/>
            <a:ext cx="10972800" cy="3840164"/>
          </a:xfrm>
        </p:spPr>
        <p:txBody>
          <a:bodyPr>
            <a:normAutofit/>
          </a:bodyPr>
          <a:lstStyle/>
          <a:p>
            <a:r>
              <a:rPr lang="en-US" sz="3200" dirty="0"/>
              <a:t>Name</a:t>
            </a:r>
          </a:p>
          <a:p>
            <a:r>
              <a:rPr lang="en-US" sz="3200" dirty="0"/>
              <a:t>Organization</a:t>
            </a:r>
          </a:p>
          <a:p>
            <a:r>
              <a:rPr lang="en-US" sz="3200" dirty="0"/>
              <a:t>A change you plan to examine more closely and use during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EC2AA-DE39-6D41-830A-7D57FF5132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312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12127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7"/>
            </a:pPr>
            <a:r>
              <a:rPr lang="en-US" b="1" dirty="0"/>
              <a:t>Consolidate improvements and produce more change</a:t>
            </a:r>
          </a:p>
          <a:p>
            <a:pPr marL="857250" lvl="1" indent="-457200"/>
            <a:r>
              <a:rPr lang="en-US" sz="2400" dirty="0"/>
              <a:t>Use increased credibility from early wins to change systems, structures, and policies that undermine the vision</a:t>
            </a:r>
          </a:p>
          <a:p>
            <a:pPr marL="857250" lvl="1" indent="-457200"/>
            <a:r>
              <a:rPr lang="en-US" sz="2400" dirty="0"/>
              <a:t>Hire, promote and develop those who can implement the vison</a:t>
            </a:r>
          </a:p>
          <a:p>
            <a:pPr marL="857250" lvl="1" indent="-457200"/>
            <a:r>
              <a:rPr lang="en-US" sz="2400" dirty="0"/>
              <a:t>Reinvigorate the change process with new projects and change agents</a:t>
            </a:r>
          </a:p>
          <a:p>
            <a:pPr marL="457200" indent="-457200">
              <a:buAutoNum type="arabicPeriod" startAt="8"/>
            </a:pPr>
            <a:r>
              <a:rPr lang="en-US" b="1" dirty="0"/>
              <a:t>Institutionalize new approaches</a:t>
            </a:r>
          </a:p>
          <a:p>
            <a:pPr marL="857250" lvl="1" indent="-457200"/>
            <a:r>
              <a:rPr lang="en-US" sz="2400" dirty="0"/>
              <a:t>Articulate connections between new behaviors and organizational success</a:t>
            </a:r>
          </a:p>
          <a:p>
            <a:pPr marL="857250" lvl="1" indent="-457200"/>
            <a:r>
              <a:rPr lang="en-US" sz="2400" dirty="0"/>
              <a:t>Create leadership development and succession plans consistent with the new approach</a:t>
            </a: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269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0014" y="4800600"/>
            <a:ext cx="8196943" cy="481693"/>
          </a:xfrm>
          <a:prstGeom prst="rect">
            <a:avLst/>
          </a:prstGeom>
          <a:solidFill>
            <a:schemeClr val="accent2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37214" y="4318907"/>
            <a:ext cx="7739742" cy="481693"/>
          </a:xfrm>
          <a:prstGeom prst="rect">
            <a:avLst/>
          </a:prstGeom>
          <a:solidFill>
            <a:schemeClr val="accent2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94414" y="3918857"/>
            <a:ext cx="7282542" cy="400050"/>
          </a:xfrm>
          <a:prstGeom prst="rect">
            <a:avLst/>
          </a:prstGeom>
          <a:solidFill>
            <a:schemeClr val="accent2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8957" y="3437164"/>
            <a:ext cx="6858000" cy="481693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39593" y="1541688"/>
            <a:ext cx="5037363" cy="481693"/>
          </a:xfrm>
          <a:prstGeom prst="rect">
            <a:avLst/>
          </a:prstGeom>
          <a:solidFill>
            <a:schemeClr val="accent5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8721" y="2019299"/>
            <a:ext cx="5478236" cy="481693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41521" y="2490106"/>
            <a:ext cx="5935435" cy="481693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16977" y="2969078"/>
            <a:ext cx="6359977" cy="481693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9573" y="4854918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1. Create a Sense of Urgency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438" y="4398577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 Pull Together the Guiding Team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7541" y="3951548"/>
            <a:ext cx="550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3. Develop the Change Vision and Strategy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32" y="3030389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5. Empower Others to 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1238" y="3512139"/>
            <a:ext cx="59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4. Communicate for Understanding and Buy-In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1563" y="2546286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6. Produce Short-Term Wins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1714" y="2114361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7. Don’t Let 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7187" y="1608363"/>
            <a:ext cx="462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8. Create a New Culture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5156" y="3948078"/>
            <a:ext cx="257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Decide What to Do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49832" y="2539207"/>
            <a:ext cx="215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Make It Happen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3693" y="4559325"/>
            <a:ext cx="18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Set the Stage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4438" y="1643505"/>
            <a:ext cx="186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Make It Stick</a:t>
            </a:r>
          </a:p>
        </p:txBody>
      </p:sp>
      <p:sp>
        <p:nvSpPr>
          <p:cNvPr id="23" name="TextBox 22"/>
          <p:cNvSpPr txBox="1"/>
          <p:nvPr/>
        </p:nvSpPr>
        <p:spPr>
          <a:xfrm rot="19786257">
            <a:off x="-18976" y="1720450"/>
            <a:ext cx="54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8 Step Change Process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5793" y="5762014"/>
            <a:ext cx="651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Kotter, John P. and </a:t>
            </a:r>
            <a:r>
              <a:rPr lang="en-US" sz="1200" dirty="0" err="1"/>
              <a:t>Rathgeber</a:t>
            </a:r>
            <a:r>
              <a:rPr lang="en-US" sz="1200" dirty="0"/>
              <a:t>, Holger, </a:t>
            </a:r>
            <a:r>
              <a:rPr lang="en-US" sz="1200" i="1" dirty="0"/>
              <a:t>Our Iceberg is Melting</a:t>
            </a:r>
            <a:r>
              <a:rPr lang="en-US" sz="1200" dirty="0"/>
              <a:t>.  New York: St. Martin’s Press</a:t>
            </a:r>
          </a:p>
        </p:txBody>
      </p:sp>
    </p:spTree>
    <p:extLst>
      <p:ext uri="{BB962C8B-B14F-4D97-AF65-F5344CB8AC3E}">
        <p14:creationId xmlns:p14="http://schemas.microsoft.com/office/powerpoint/2010/main" val="2127992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Transformation Efforts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1308"/>
            <a:ext cx="10515600" cy="497016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2800" dirty="0">
                <a:latin typeface="+mj-lt"/>
              </a:rPr>
              <a:t>Not enough urgency</a:t>
            </a:r>
          </a:p>
          <a:p>
            <a:pPr marL="457200" indent="-457200">
              <a:buAutoNum type="arabicPeriod"/>
            </a:pPr>
            <a:r>
              <a:rPr lang="en-US" sz="2800" dirty="0"/>
              <a:t>Weak guiding coalition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+mj-lt"/>
              </a:rPr>
              <a:t>Lack of vision</a:t>
            </a:r>
          </a:p>
          <a:p>
            <a:pPr marL="457200" indent="-457200">
              <a:buAutoNum type="arabicPeriod"/>
            </a:pPr>
            <a:r>
              <a:rPr lang="en-US" sz="2800" dirty="0"/>
              <a:t>Under-communicating the vision by a factor of 10</a:t>
            </a:r>
          </a:p>
          <a:p>
            <a:pPr marL="457200" indent="-457200">
              <a:buAutoNum type="arabicPeriod"/>
            </a:pPr>
            <a:r>
              <a:rPr lang="en-US" sz="2800" dirty="0"/>
              <a:t>Not removing obstacles to the new vision</a:t>
            </a:r>
          </a:p>
          <a:p>
            <a:pPr marL="457200" indent="-457200">
              <a:buAutoNum type="arabicPeriod"/>
            </a:pPr>
            <a:r>
              <a:rPr lang="en-US" sz="2800" dirty="0"/>
              <a:t>Not planning for and creating short-term wins</a:t>
            </a:r>
          </a:p>
          <a:p>
            <a:pPr marL="457200" indent="-457200">
              <a:buAutoNum type="arabicPeriod"/>
            </a:pPr>
            <a:r>
              <a:rPr lang="en-US" sz="2800" dirty="0"/>
              <a:t>Declaring victory too soon</a:t>
            </a:r>
          </a:p>
          <a:p>
            <a:pPr marL="457200" indent="-457200">
              <a:buAutoNum type="arabicPeriod"/>
            </a:pPr>
            <a:r>
              <a:rPr lang="en-US" sz="2800" dirty="0"/>
              <a:t>Not anchoring changes in the organization’s culture</a:t>
            </a: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  <a:p>
            <a:pPr marL="857250" lvl="1" indent="-45720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849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57E1-E73D-DA40-A7B0-D01545A3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FE24-B7D8-6644-8F79-801D222D7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549" y="1600201"/>
            <a:ext cx="8816453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Ascension ERP: Project Symphony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Design and implement system (software and processes) to standardize Finance, HR and Supply Chain operations across 40 health systems in 22 states.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$1.5 billion initiative over ~5 years</a:t>
            </a:r>
          </a:p>
        </p:txBody>
      </p:sp>
    </p:spTree>
    <p:extLst>
      <p:ext uri="{BB962C8B-B14F-4D97-AF65-F5344CB8AC3E}">
        <p14:creationId xmlns:p14="http://schemas.microsoft.com/office/powerpoint/2010/main" val="9111570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836"/>
            <a:ext cx="10972800" cy="674778"/>
          </a:xfrm>
        </p:spPr>
        <p:txBody>
          <a:bodyPr/>
          <a:lstStyle/>
          <a:p>
            <a:r>
              <a:rPr lang="en-US" sz="4000" b="1" i="1" dirty="0"/>
              <a:t>Ascension ERP: Project Symphony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endParaRPr lang="en-US" sz="2800" b="1" dirty="0"/>
          </a:p>
          <a:p>
            <a:pPr marL="514350" lvl="0" indent="-514350">
              <a:buAutoNum type="arabicPeriod"/>
            </a:pPr>
            <a:r>
              <a:rPr lang="en-US" sz="2800" b="1" dirty="0"/>
              <a:t>Establish a sense of urgency</a:t>
            </a:r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2. Form a powerful </a:t>
            </a:r>
          </a:p>
          <a:p>
            <a:pPr marL="0" lvl="0" indent="0">
              <a:buNone/>
            </a:pPr>
            <a:r>
              <a:rPr lang="en-US" sz="2800" b="1" dirty="0"/>
              <a:t>guiding coalition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64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213446" y="1146412"/>
            <a:ext cx="61775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Benchmark current costs, industry consolidation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Highlight inefficiencies and risk of less $$ for patient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Promote vision of system-ness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Form steering committee with powerful advocates and skeptics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Recruit project team – internal and external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Conduct team building for project team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5417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0613"/>
          </a:xfrm>
        </p:spPr>
        <p:txBody>
          <a:bodyPr/>
          <a:lstStyle/>
          <a:p>
            <a:r>
              <a:rPr lang="en-US" sz="4000" b="1" i="1" dirty="0"/>
              <a:t>Ascension ERP: Project Symphony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3. Create a vision: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800" b="1" dirty="0"/>
              <a:t>4. Communicate the vision: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65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577840" y="1146412"/>
            <a:ext cx="6336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Do cost/benefit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Form process teams (benefits, budget, etc.)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Solicit vendor proposals (chose PeopleSoft)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Create prototypes and share via video, FAQs, roadshows, website, hands-on demos, etc.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Address skeptics; connect with our values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Create rollout scenarios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Conceptualize new jobs, org.</a:t>
            </a:r>
          </a:p>
          <a:p>
            <a:pPr lvl="0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5319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0613"/>
          </a:xfrm>
        </p:spPr>
        <p:txBody>
          <a:bodyPr/>
          <a:lstStyle/>
          <a:p>
            <a:r>
              <a:rPr lang="en-US" sz="4000" b="1" i="1" dirty="0"/>
              <a:t>Ascension ERP: Project Symphony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5. Empower others to act on the vision</a:t>
            </a:r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6. Plan for and create </a:t>
            </a:r>
          </a:p>
          <a:p>
            <a:pPr marL="0" lvl="0" indent="0">
              <a:buNone/>
            </a:pPr>
            <a:r>
              <a:rPr lang="en-US" sz="2800" b="1" dirty="0"/>
              <a:t>short-term wins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66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213446" y="1146412"/>
            <a:ext cx="61775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Assess local change readiness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progress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Prepare local systems for the changes ahead—expect bumps, resistance, excitement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Recruit/tout Alpha and Beta sites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Recruit opinion leaders, advocates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Tensions: Separate Symphony organization with different “rules”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4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"/>
            <a:ext cx="10972800" cy="978772"/>
          </a:xfrm>
        </p:spPr>
        <p:txBody>
          <a:bodyPr/>
          <a:lstStyle/>
          <a:p>
            <a:r>
              <a:rPr lang="en-US" sz="4000" b="1" i="1" dirty="0"/>
              <a:t>Ascension ERP: Project Symphony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2573"/>
            <a:ext cx="4968240" cy="520993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7. Consolidate improvements to produce more change</a:t>
            </a:r>
          </a:p>
          <a:p>
            <a:pPr marL="0" lvl="0" indent="0">
              <a:buNone/>
            </a:pPr>
            <a:endParaRPr lang="en-US" sz="2800" b="1" dirty="0"/>
          </a:p>
          <a:p>
            <a:pPr marL="0" lvl="0" indent="0">
              <a:buNone/>
            </a:pPr>
            <a:r>
              <a:rPr lang="en-US" sz="2800" b="1" dirty="0"/>
              <a:t>8. Institutionalize new approaches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67</a:t>
            </a:fld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24635-96CB-F944-AD5F-CE585333D241}"/>
              </a:ext>
            </a:extLst>
          </p:cNvPr>
          <p:cNvSpPr txBox="1"/>
          <p:nvPr/>
        </p:nvSpPr>
        <p:spPr>
          <a:xfrm>
            <a:off x="5213446" y="1146412"/>
            <a:ext cx="61775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+mj-lt"/>
              </a:rPr>
              <a:t>Leadership Actions Taken;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Standup Shared Services Center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Recruit and train change champions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Redesign jobs at local systems; people apply for new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Some promotions, some layoffs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Make midcourse corrections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Replace/reinvigorate the original Symphony project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Celebrate progress; the way we now work!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7708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AC74-5864-A347-9AAD-D2FBAED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972800" cy="1005840"/>
          </a:xfrm>
        </p:spPr>
        <p:txBody>
          <a:bodyPr/>
          <a:lstStyle/>
          <a:p>
            <a:r>
              <a:rPr lang="en-US"/>
              <a:t>Managing Complex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ED9E5-7BF6-7D42-8AE2-B162C0BB2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491" y="1020922"/>
            <a:ext cx="7985549" cy="5989162"/>
          </a:xfrm>
        </p:spPr>
      </p:pic>
    </p:spTree>
    <p:extLst>
      <p:ext uri="{BB962C8B-B14F-4D97-AF65-F5344CB8AC3E}">
        <p14:creationId xmlns:p14="http://schemas.microsoft.com/office/powerpoint/2010/main" val="2952668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Role Play #3</a:t>
            </a:r>
            <a:br>
              <a:rPr lang="en-US" sz="3600" dirty="0"/>
            </a:br>
            <a:r>
              <a:rPr lang="en-US" sz="3600" i="1" dirty="0"/>
              <a:t>(adjust as needed)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74CB8BB6-66BE-9844-AC1B-4FA0384BF71D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2139305"/>
            <a:ext cx="3063709" cy="2031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8667" y="5313849"/>
            <a:ext cx="210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Manager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3257" y="4476642"/>
            <a:ext cx="2856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Stakeholders/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Employees/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1852" y="3431001"/>
            <a:ext cx="216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Observer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555" y="1734718"/>
            <a:ext cx="2441825" cy="224355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6818" y="3841688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D0F1E3-C2ED-F640-BE53-69B23E4C4613}"/>
              </a:ext>
            </a:extLst>
          </p:cNvPr>
          <p:cNvSpPr txBox="1"/>
          <p:nvPr/>
        </p:nvSpPr>
        <p:spPr>
          <a:xfrm>
            <a:off x="5568667" y="6165669"/>
            <a:ext cx="160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Leader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EE530-8798-D64B-B103-1B74EB072D5C}"/>
              </a:ext>
            </a:extLst>
          </p:cNvPr>
          <p:cNvSpPr txBox="1"/>
          <p:nvPr/>
        </p:nvSpPr>
        <p:spPr>
          <a:xfrm>
            <a:off x="8255726" y="4451585"/>
            <a:ext cx="199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Georgia" panose="02040502050405020303" pitchFamily="18" charset="0"/>
              </a:rPr>
              <a:t>Observer</a:t>
            </a:r>
          </a:p>
        </p:txBody>
      </p:sp>
    </p:spTree>
    <p:extLst>
      <p:ext uri="{BB962C8B-B14F-4D97-AF65-F5344CB8AC3E}">
        <p14:creationId xmlns:p14="http://schemas.microsoft.com/office/powerpoint/2010/main" val="7866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Profile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4080"/>
            <a:ext cx="10972800" cy="3962084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000000"/>
                </a:solidFill>
              </a:rPr>
              <a:t>Complete the Change Profile Questionnaire 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</a:rPr>
              <a:t>On paper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</a:rPr>
              <a:t>On-line with this link (emailed)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>
                <a:hlinkClick r:id="rId3"/>
              </a:rPr>
              <a:t>https://utexas.qualtrics.com/jfe/form/SV_3aTH2g4OCOLJ6fP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3500" dirty="0">
                <a:solidFill>
                  <a:srgbClr val="000000"/>
                </a:solidFill>
              </a:rPr>
              <a:t>Score the Change Profile Questionnaire</a:t>
            </a:r>
          </a:p>
          <a:p>
            <a:pPr lvl="1"/>
            <a:r>
              <a:rPr lang="en-US" sz="3000" dirty="0">
                <a:solidFill>
                  <a:srgbClr val="000000"/>
                </a:solidFill>
              </a:rPr>
              <a:t>Automatically scored on-line</a:t>
            </a:r>
          </a:p>
          <a:p>
            <a:pPr marL="0" indent="0" algn="ctr"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Result is for your information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86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 Debrief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068764"/>
          </a:xfrm>
        </p:spPr>
        <p:txBody>
          <a:bodyPr>
            <a:normAutofit/>
          </a:bodyPr>
          <a:lstStyle/>
          <a:p>
            <a:r>
              <a:rPr lang="en-US" b="1" dirty="0"/>
              <a:t>What worked well?</a:t>
            </a:r>
          </a:p>
          <a:p>
            <a:endParaRPr lang="en-US" b="1" dirty="0"/>
          </a:p>
          <a:p>
            <a:r>
              <a:rPr lang="en-US" b="1" dirty="0"/>
              <a:t>What was most challenging?</a:t>
            </a:r>
          </a:p>
          <a:p>
            <a:endParaRPr lang="en-US" b="1" dirty="0"/>
          </a:p>
          <a:p>
            <a:r>
              <a:rPr lang="en-US" b="1" dirty="0"/>
              <a:t>Aha’s?</a:t>
            </a:r>
          </a:p>
          <a:p>
            <a:endParaRPr lang="en-US" b="1" dirty="0"/>
          </a:p>
          <a:p>
            <a:r>
              <a:rPr lang="en-US" b="1" dirty="0"/>
              <a:t>Take-aways?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552EDC-5D21-6B42-925A-7D295F6B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20" y="1600200"/>
            <a:ext cx="3340273" cy="36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67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E4125-0999-EC46-AF5B-344CD563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29AE1-2B09-4D42-97EA-E006DD81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Change profile</a:t>
            </a:r>
          </a:p>
          <a:p>
            <a:r>
              <a:rPr lang="en-US" sz="3600"/>
              <a:t>Types of cultures</a:t>
            </a:r>
          </a:p>
          <a:p>
            <a:r>
              <a:rPr lang="en-US" sz="3600"/>
              <a:t>Persuasive framing</a:t>
            </a:r>
          </a:p>
          <a:p>
            <a:r>
              <a:rPr lang="en-US" sz="3600"/>
              <a:t>Bridges change model</a:t>
            </a:r>
          </a:p>
          <a:p>
            <a:r>
              <a:rPr lang="en-US" sz="3600"/>
              <a:t>Kotter 8-step change process</a:t>
            </a:r>
          </a:p>
          <a:p>
            <a:r>
              <a:rPr lang="en-US" sz="3600"/>
              <a:t>Practice, practice, practice!</a:t>
            </a:r>
          </a:p>
        </p:txBody>
      </p:sp>
    </p:spTree>
    <p:extLst>
      <p:ext uri="{BB962C8B-B14F-4D97-AF65-F5344CB8AC3E}">
        <p14:creationId xmlns:p14="http://schemas.microsoft.com/office/powerpoint/2010/main" val="37421988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65D4-D6BC-1F44-BEB5-C27D71A7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AFFC-F639-E74E-8CA8-F8517054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9760"/>
            <a:ext cx="10972800" cy="4236404"/>
          </a:xfrm>
        </p:spPr>
        <p:txBody>
          <a:bodyPr>
            <a:normAutofit/>
          </a:bodyPr>
          <a:lstStyle/>
          <a:p>
            <a:r>
              <a:rPr lang="en-US" sz="4000" dirty="0"/>
              <a:t>What did you learn?</a:t>
            </a:r>
          </a:p>
          <a:p>
            <a:r>
              <a:rPr lang="en-US" sz="4000" dirty="0"/>
              <a:t>What questions do you have?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3200" i="1" dirty="0"/>
              <a:t>Note: List of Selected Resources provided.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F181D-46F8-9D4B-91C7-29E9B258F6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 smtClean="0"/>
              <a:t>72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3932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Geese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73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2092A-3E3D-5442-99B2-9C2275A0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331720"/>
            <a:ext cx="11128051" cy="34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057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04" y="792480"/>
            <a:ext cx="10363200" cy="16916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Thank you!  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Feel free to get in touch any time!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838" y="4210459"/>
            <a:ext cx="10363200" cy="232845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Davida Charney, Ph.D.			Marcia Silverberg, MSW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Professor of Rhetoric and Writing		Principal, HR Directions</a:t>
            </a:r>
          </a:p>
          <a:p>
            <a:pPr algn="l"/>
            <a:r>
              <a:rPr lang="en-US" dirty="0">
                <a:solidFill>
                  <a:schemeClr val="tx1"/>
                </a:solidFill>
                <a:hlinkClick r:id="rId3"/>
              </a:rPr>
              <a:t>dcharney@austin.utexas.edu</a:t>
            </a:r>
            <a:r>
              <a:rPr lang="en-US" dirty="0">
                <a:solidFill>
                  <a:schemeClr val="tx1"/>
                </a:solidFill>
              </a:rPr>
              <a:t>			</a:t>
            </a:r>
            <a:r>
              <a:rPr lang="en-US" dirty="0">
                <a:solidFill>
                  <a:schemeClr val="tx1"/>
                </a:solidFill>
                <a:hlinkClick r:id="rId4"/>
              </a:rPr>
              <a:t>Marcia@hr-directions.com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https ://</a:t>
            </a:r>
            <a:r>
              <a:rPr lang="en-US" dirty="0" err="1">
                <a:solidFill>
                  <a:schemeClr val="tx1"/>
                </a:solidFill>
              </a:rPr>
              <a:t>sites.dwrl.utexas.edu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charney</a:t>
            </a:r>
            <a:r>
              <a:rPr lang="en-US" dirty="0">
                <a:solidFill>
                  <a:schemeClr val="tx1"/>
                </a:solidFill>
              </a:rPr>
              <a:t>/ 	http://www.hr-directions.com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8B92D92C-CE3D-5141-92BD-AA437EDAEF84}" type="slidenum">
              <a:rPr lang="uk-UA"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640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Types: </a:t>
            </a:r>
            <a:br>
              <a:rPr lang="en-US" dirty="0"/>
            </a:br>
            <a:r>
              <a:rPr lang="en-US" dirty="0"/>
              <a:t>Responses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5548"/>
            <a:ext cx="10972800" cy="4310616"/>
          </a:xfrm>
        </p:spPr>
        <p:txBody>
          <a:bodyPr>
            <a:noAutofit/>
          </a:bodyPr>
          <a:lstStyle/>
          <a:p>
            <a:r>
              <a:rPr lang="en-US" sz="3200" b="1" dirty="0"/>
              <a:t>Resigning: </a:t>
            </a:r>
            <a:r>
              <a:rPr lang="en-US" sz="3200" dirty="0"/>
              <a:t>Against a change but feel powerless to do anything but accept it</a:t>
            </a:r>
          </a:p>
          <a:p>
            <a:r>
              <a:rPr lang="en-US" sz="3200" b="1" dirty="0"/>
              <a:t>Resisting: </a:t>
            </a:r>
            <a:r>
              <a:rPr lang="en-US" sz="3200" dirty="0"/>
              <a:t>Against change &amp; actively oppose it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Adapting: </a:t>
            </a:r>
            <a:r>
              <a:rPr lang="en-US" sz="3200" dirty="0"/>
              <a:t>Pleased with change but not interested in initiating it</a:t>
            </a:r>
          </a:p>
          <a:p>
            <a:r>
              <a:rPr lang="en-US" sz="3200" b="1" dirty="0"/>
              <a:t>Leading: </a:t>
            </a:r>
            <a:r>
              <a:rPr lang="en-US" sz="3200" dirty="0"/>
              <a:t>Proactive about making positive change happen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8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Grief </a:t>
            </a:r>
            <a:br>
              <a:rPr lang="en-US" dirty="0"/>
            </a:br>
            <a:r>
              <a:rPr lang="en-US" sz="4000" dirty="0"/>
              <a:t>(negative change)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520441"/>
            <a:ext cx="9845040" cy="3337560"/>
          </a:xfrm>
        </p:spPr>
        <p:txBody>
          <a:bodyPr>
            <a:normAutofit/>
          </a:bodyPr>
          <a:lstStyle/>
          <a:p>
            <a:r>
              <a:rPr lang="en-US" sz="2800" b="1" dirty="0"/>
              <a:t>Denial: </a:t>
            </a:r>
            <a:r>
              <a:rPr lang="en-US" sz="2800" i="1" dirty="0"/>
              <a:t>“No, not me.  Can’t be true”</a:t>
            </a:r>
          </a:p>
          <a:p>
            <a:r>
              <a:rPr lang="en-US" sz="2800" b="1" dirty="0"/>
              <a:t>Anger: </a:t>
            </a:r>
            <a:r>
              <a:rPr lang="en-US" sz="2800" i="1" dirty="0"/>
              <a:t>“#%?!!**# … Why me?”</a:t>
            </a:r>
          </a:p>
          <a:p>
            <a:r>
              <a:rPr lang="en-US" sz="2800" b="1" dirty="0"/>
              <a:t>Bargaining</a:t>
            </a:r>
            <a:r>
              <a:rPr lang="en-US" sz="2800" i="1" dirty="0"/>
              <a:t>: “If I do ____, then that won’t happen”</a:t>
            </a:r>
          </a:p>
          <a:p>
            <a:r>
              <a:rPr lang="en-US" sz="2800" b="1" dirty="0"/>
              <a:t>Depression: </a:t>
            </a:r>
            <a:r>
              <a:rPr lang="en-US" sz="2800" i="1" dirty="0"/>
              <a:t>“Woe is me”</a:t>
            </a:r>
          </a:p>
          <a:p>
            <a:r>
              <a:rPr lang="en-US" sz="2800" b="1" dirty="0"/>
              <a:t>Acceptance: </a:t>
            </a:r>
            <a:r>
              <a:rPr lang="en-US" sz="2800" i="1" dirty="0"/>
              <a:t>“It’s okay”</a:t>
            </a:r>
          </a:p>
          <a:p>
            <a:r>
              <a:rPr lang="en-US" sz="2800" b="1" dirty="0"/>
              <a:t>Renewal: </a:t>
            </a:r>
            <a:r>
              <a:rPr lang="en-US" sz="2800" i="1" dirty="0"/>
              <a:t>“I’m energized again”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40019" y="1600200"/>
            <a:ext cx="670135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0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ntered-whi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ed-white" id="{5F4623B5-3506-4642-B8FD-F6A5F6521B90}" vid="{63AE91B4-573A-6046-9E92-A8DC3C733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Centered-white</Template>
  <TotalTime>10593</TotalTime>
  <Words>3366</Words>
  <Application>Microsoft Macintosh PowerPoint</Application>
  <PresentationFormat>Widescreen</PresentationFormat>
  <Paragraphs>806</Paragraphs>
  <Slides>74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Century Gothic</vt:lpstr>
      <vt:lpstr>Copperplate</vt:lpstr>
      <vt:lpstr>Courier New</vt:lpstr>
      <vt:lpstr>Georgia</vt:lpstr>
      <vt:lpstr>Mangal</vt:lpstr>
      <vt:lpstr>Palatino Linotype</vt:lpstr>
      <vt:lpstr>Centered-white</vt:lpstr>
      <vt:lpstr>Addressing Change Up and Down the Org Chart</vt:lpstr>
      <vt:lpstr>PowerPoint Presentation</vt:lpstr>
      <vt:lpstr>Workshop Goals</vt:lpstr>
      <vt:lpstr>Workshop Overview</vt:lpstr>
      <vt:lpstr>Workshop Overview</vt:lpstr>
      <vt:lpstr>Introductions</vt:lpstr>
      <vt:lpstr>Change Profile Questionnaire</vt:lpstr>
      <vt:lpstr>Change Types:  Responses to Change</vt:lpstr>
      <vt:lpstr>Stages of Grief  (negative change)</vt:lpstr>
      <vt:lpstr>Response to Positive Change</vt:lpstr>
      <vt:lpstr>Bridges Model: Transitions</vt:lpstr>
      <vt:lpstr>Overview of Bridges Phases</vt:lpstr>
      <vt:lpstr>Persuasive Framing: Organizational Ecosystem</vt:lpstr>
      <vt:lpstr>Ecosystem Structure/Hierarchy:  Stakeholders</vt:lpstr>
      <vt:lpstr>Ecosystem Structure/Hierarchy</vt:lpstr>
      <vt:lpstr>Formality of Organizational Chart</vt:lpstr>
      <vt:lpstr>Participants' Relations to You</vt:lpstr>
      <vt:lpstr>Organizational Matrix</vt:lpstr>
      <vt:lpstr>Discourse Culture</vt:lpstr>
      <vt:lpstr>Tolerance for Dissent</vt:lpstr>
      <vt:lpstr>Action Orientation</vt:lpstr>
      <vt:lpstr>Discourse Culture Matrix</vt:lpstr>
      <vt:lpstr>Where are you?</vt:lpstr>
      <vt:lpstr>Communication is Key!</vt:lpstr>
      <vt:lpstr>Communication Plan</vt:lpstr>
      <vt:lpstr>Phraseology Frames</vt:lpstr>
      <vt:lpstr>Phraseology Frames</vt:lpstr>
      <vt:lpstr>Promoting Discussion</vt:lpstr>
      <vt:lpstr>Checking Comprehension/Agreement</vt:lpstr>
      <vt:lpstr>Acknowledging Other Views</vt:lpstr>
      <vt:lpstr>Making Concessions</vt:lpstr>
      <vt:lpstr>Stating Disagreement</vt:lpstr>
      <vt:lpstr>Moving in a Productive Direction</vt:lpstr>
      <vt:lpstr>Defusing Tension</vt:lpstr>
      <vt:lpstr>Dealing with the Unexpected</vt:lpstr>
      <vt:lpstr>Promoting Good Will</vt:lpstr>
      <vt:lpstr>Communication is Key!</vt:lpstr>
      <vt:lpstr>Role Play Preparation</vt:lpstr>
      <vt:lpstr>Lunch!</vt:lpstr>
      <vt:lpstr>Overview of Bridges Phases</vt:lpstr>
      <vt:lpstr>Deeper Dive: Endings</vt:lpstr>
      <vt:lpstr>Deeper Dive: Neutral Zone </vt:lpstr>
      <vt:lpstr>Deeper Dive: New Beginnings</vt:lpstr>
      <vt:lpstr>Leadership Strategies</vt:lpstr>
      <vt:lpstr>Leadership Strategies (continued)</vt:lpstr>
      <vt:lpstr>Leadership Behaviors  by Bridges Model Phase</vt:lpstr>
      <vt:lpstr>PowerPoint Presentation</vt:lpstr>
      <vt:lpstr>Role Play #1</vt:lpstr>
      <vt:lpstr>Role Play Debrief</vt:lpstr>
      <vt:lpstr>Case Study #1</vt:lpstr>
      <vt:lpstr> Seton Reduction in Force (RIF)</vt:lpstr>
      <vt:lpstr> Seton Reduction in Force (RIF)</vt:lpstr>
      <vt:lpstr> Seton Reduction in Force (RIF)</vt:lpstr>
      <vt:lpstr>Role Play #2 (adjust as needed)</vt:lpstr>
      <vt:lpstr>Role Play Debrief</vt:lpstr>
      <vt:lpstr>Kotter’s 8-Step Change Process</vt:lpstr>
      <vt:lpstr>Kotter’s Change Process</vt:lpstr>
      <vt:lpstr>Kotter’s Change Process</vt:lpstr>
      <vt:lpstr>Kotter’s Change Process</vt:lpstr>
      <vt:lpstr>Kotter’s Change Process</vt:lpstr>
      <vt:lpstr>PowerPoint Presentation</vt:lpstr>
      <vt:lpstr>Why Transformation Efforts Fail</vt:lpstr>
      <vt:lpstr>Case Study #2</vt:lpstr>
      <vt:lpstr>Ascension ERP: Project Symphony</vt:lpstr>
      <vt:lpstr>Ascension ERP: Project Symphony</vt:lpstr>
      <vt:lpstr>Ascension ERP: Project Symphony</vt:lpstr>
      <vt:lpstr>Ascension ERP: Project Symphony</vt:lpstr>
      <vt:lpstr>Managing Complex Change</vt:lpstr>
      <vt:lpstr>Role Play #3 (adjust as needed)</vt:lpstr>
      <vt:lpstr>Role Play Debrief</vt:lpstr>
      <vt:lpstr>Recap</vt:lpstr>
      <vt:lpstr>  Take aways</vt:lpstr>
      <vt:lpstr>Lessons from the Geese</vt:lpstr>
      <vt:lpstr>Thank you!   Feel free to get in touch any time!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Davida Charney</dc:creator>
  <cp:lastModifiedBy>Charney, Davida H</cp:lastModifiedBy>
  <cp:revision>210</cp:revision>
  <cp:lastPrinted>2019-01-28T21:01:57Z</cp:lastPrinted>
  <dcterms:created xsi:type="dcterms:W3CDTF">2017-01-14T18:51:07Z</dcterms:created>
  <dcterms:modified xsi:type="dcterms:W3CDTF">2019-02-03T20:54:21Z</dcterms:modified>
</cp:coreProperties>
</file>