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7" r:id="rId1"/>
  </p:sldMasterIdLst>
  <p:notesMasterIdLst>
    <p:notesMasterId r:id="rId90"/>
  </p:notesMasterIdLst>
  <p:handoutMasterIdLst>
    <p:handoutMasterId r:id="rId91"/>
  </p:handoutMasterIdLst>
  <p:sldIdLst>
    <p:sldId id="410" r:id="rId2"/>
    <p:sldId id="637" r:id="rId3"/>
    <p:sldId id="452" r:id="rId4"/>
    <p:sldId id="447" r:id="rId5"/>
    <p:sldId id="391" r:id="rId6"/>
    <p:sldId id="455" r:id="rId7"/>
    <p:sldId id="434" r:id="rId8"/>
    <p:sldId id="320" r:id="rId9"/>
    <p:sldId id="633" r:id="rId10"/>
    <p:sldId id="552" r:id="rId11"/>
    <p:sldId id="553" r:id="rId12"/>
    <p:sldId id="555" r:id="rId13"/>
    <p:sldId id="588" r:id="rId14"/>
    <p:sldId id="445" r:id="rId15"/>
    <p:sldId id="446" r:id="rId16"/>
    <p:sldId id="302" r:id="rId17"/>
    <p:sldId id="418" r:id="rId18"/>
    <p:sldId id="585" r:id="rId19"/>
    <p:sldId id="586" r:id="rId20"/>
    <p:sldId id="587" r:id="rId21"/>
    <p:sldId id="340" r:id="rId22"/>
    <p:sldId id="567" r:id="rId23"/>
    <p:sldId id="636" r:id="rId24"/>
    <p:sldId id="635" r:id="rId25"/>
    <p:sldId id="551" r:id="rId26"/>
    <p:sldId id="440" r:id="rId27"/>
    <p:sldId id="568" r:id="rId28"/>
    <p:sldId id="569" r:id="rId29"/>
    <p:sldId id="497" r:id="rId30"/>
    <p:sldId id="439" r:id="rId31"/>
    <p:sldId id="425" r:id="rId32"/>
    <p:sldId id="500" r:id="rId33"/>
    <p:sldId id="422" r:id="rId34"/>
    <p:sldId id="471" r:id="rId35"/>
    <p:sldId id="630" r:id="rId36"/>
    <p:sldId id="427" r:id="rId37"/>
    <p:sldId id="549" r:id="rId38"/>
    <p:sldId id="614" r:id="rId39"/>
    <p:sldId id="615" r:id="rId40"/>
    <p:sldId id="616" r:id="rId41"/>
    <p:sldId id="295" r:id="rId42"/>
    <p:sldId id="544" r:id="rId43"/>
    <p:sldId id="548" r:id="rId44"/>
    <p:sldId id="386" r:id="rId45"/>
    <p:sldId id="289" r:id="rId46"/>
    <p:sldId id="545" r:id="rId47"/>
    <p:sldId id="625" r:id="rId48"/>
    <p:sldId id="606" r:id="rId49"/>
    <p:sldId id="607" r:id="rId50"/>
    <p:sldId id="406" r:id="rId51"/>
    <p:sldId id="392" r:id="rId52"/>
    <p:sldId id="400" r:id="rId53"/>
    <p:sldId id="620" r:id="rId54"/>
    <p:sldId id="478" r:id="rId55"/>
    <p:sldId id="623" r:id="rId56"/>
    <p:sldId id="287" r:id="rId57"/>
    <p:sldId id="464" r:id="rId58"/>
    <p:sldId id="474" r:id="rId59"/>
    <p:sldId id="622" r:id="rId60"/>
    <p:sldId id="595" r:id="rId61"/>
    <p:sldId id="627" r:id="rId62"/>
    <p:sldId id="624" r:id="rId63"/>
    <p:sldId id="634" r:id="rId64"/>
    <p:sldId id="621" r:id="rId65"/>
    <p:sldId id="291" r:id="rId66"/>
    <p:sldId id="431" r:id="rId67"/>
    <p:sldId id="325" r:id="rId68"/>
    <p:sldId id="463" r:id="rId69"/>
    <p:sldId id="261" r:id="rId70"/>
    <p:sldId id="609" r:id="rId71"/>
    <p:sldId id="610" r:id="rId72"/>
    <p:sldId id="528" r:id="rId73"/>
    <p:sldId id="402" r:id="rId74"/>
    <p:sldId id="417" r:id="rId75"/>
    <p:sldId id="508" r:id="rId76"/>
    <p:sldId id="412" r:id="rId77"/>
    <p:sldId id="509" r:id="rId78"/>
    <p:sldId id="413" r:id="rId79"/>
    <p:sldId id="414" r:id="rId80"/>
    <p:sldId id="415" r:id="rId81"/>
    <p:sldId id="416" r:id="rId82"/>
    <p:sldId id="574" r:id="rId83"/>
    <p:sldId id="411" r:id="rId84"/>
    <p:sldId id="467" r:id="rId85"/>
    <p:sldId id="496" r:id="rId86"/>
    <p:sldId id="408" r:id="rId87"/>
    <p:sldId id="608" r:id="rId88"/>
    <p:sldId id="591" r:id="rId89"/>
  </p:sldIdLst>
  <p:sldSz cx="9144000" cy="6858000" type="screen4x3"/>
  <p:notesSz cx="6985000" cy="9271000"/>
  <p:defaultTextStyle>
    <a:defPPr>
      <a:defRPr lang="en-US"/>
    </a:defPPr>
    <a:lvl1pPr algn="l" rtl="0" eaLnBrk="0" fontAlgn="base" hangingPunct="0">
      <a:spcBef>
        <a:spcPct val="0"/>
      </a:spcBef>
      <a:spcAft>
        <a:spcPct val="0"/>
      </a:spcAft>
      <a:defRPr kern="1200">
        <a:solidFill>
          <a:schemeClr val="tx1"/>
        </a:solidFill>
        <a:latin typeface="Verdana" pitchFamily="-105" charset="0"/>
        <a:ea typeface="+mn-ea"/>
        <a:cs typeface="+mn-cs"/>
      </a:defRPr>
    </a:lvl1pPr>
    <a:lvl2pPr marL="457200" algn="l" rtl="0" eaLnBrk="0" fontAlgn="base" hangingPunct="0">
      <a:spcBef>
        <a:spcPct val="0"/>
      </a:spcBef>
      <a:spcAft>
        <a:spcPct val="0"/>
      </a:spcAft>
      <a:defRPr kern="1200">
        <a:solidFill>
          <a:schemeClr val="tx1"/>
        </a:solidFill>
        <a:latin typeface="Verdana" pitchFamily="-105" charset="0"/>
        <a:ea typeface="+mn-ea"/>
        <a:cs typeface="+mn-cs"/>
      </a:defRPr>
    </a:lvl2pPr>
    <a:lvl3pPr marL="914400" algn="l" rtl="0" eaLnBrk="0" fontAlgn="base" hangingPunct="0">
      <a:spcBef>
        <a:spcPct val="0"/>
      </a:spcBef>
      <a:spcAft>
        <a:spcPct val="0"/>
      </a:spcAft>
      <a:defRPr kern="1200">
        <a:solidFill>
          <a:schemeClr val="tx1"/>
        </a:solidFill>
        <a:latin typeface="Verdana" pitchFamily="-105" charset="0"/>
        <a:ea typeface="+mn-ea"/>
        <a:cs typeface="+mn-cs"/>
      </a:defRPr>
    </a:lvl3pPr>
    <a:lvl4pPr marL="1371600" algn="l" rtl="0" eaLnBrk="0" fontAlgn="base" hangingPunct="0">
      <a:spcBef>
        <a:spcPct val="0"/>
      </a:spcBef>
      <a:spcAft>
        <a:spcPct val="0"/>
      </a:spcAft>
      <a:defRPr kern="1200">
        <a:solidFill>
          <a:schemeClr val="tx1"/>
        </a:solidFill>
        <a:latin typeface="Verdana" pitchFamily="-105" charset="0"/>
        <a:ea typeface="+mn-ea"/>
        <a:cs typeface="+mn-cs"/>
      </a:defRPr>
    </a:lvl4pPr>
    <a:lvl5pPr marL="1828800" algn="l" rtl="0" eaLnBrk="0" fontAlgn="base" hangingPunct="0">
      <a:spcBef>
        <a:spcPct val="0"/>
      </a:spcBef>
      <a:spcAft>
        <a:spcPct val="0"/>
      </a:spcAft>
      <a:defRPr kern="1200">
        <a:solidFill>
          <a:schemeClr val="tx1"/>
        </a:solidFill>
        <a:latin typeface="Verdana" pitchFamily="-105" charset="0"/>
        <a:ea typeface="+mn-ea"/>
        <a:cs typeface="+mn-cs"/>
      </a:defRPr>
    </a:lvl5pPr>
    <a:lvl6pPr marL="2286000" algn="l" defTabSz="457200" rtl="0" eaLnBrk="1" latinLnBrk="0" hangingPunct="1">
      <a:defRPr kern="1200">
        <a:solidFill>
          <a:schemeClr val="tx1"/>
        </a:solidFill>
        <a:latin typeface="Verdana" pitchFamily="-105" charset="0"/>
        <a:ea typeface="+mn-ea"/>
        <a:cs typeface="+mn-cs"/>
      </a:defRPr>
    </a:lvl6pPr>
    <a:lvl7pPr marL="2743200" algn="l" defTabSz="457200" rtl="0" eaLnBrk="1" latinLnBrk="0" hangingPunct="1">
      <a:defRPr kern="1200">
        <a:solidFill>
          <a:schemeClr val="tx1"/>
        </a:solidFill>
        <a:latin typeface="Verdana" pitchFamily="-105" charset="0"/>
        <a:ea typeface="+mn-ea"/>
        <a:cs typeface="+mn-cs"/>
      </a:defRPr>
    </a:lvl7pPr>
    <a:lvl8pPr marL="3200400" algn="l" defTabSz="457200" rtl="0" eaLnBrk="1" latinLnBrk="0" hangingPunct="1">
      <a:defRPr kern="1200">
        <a:solidFill>
          <a:schemeClr val="tx1"/>
        </a:solidFill>
        <a:latin typeface="Verdana" pitchFamily="-105" charset="0"/>
        <a:ea typeface="+mn-ea"/>
        <a:cs typeface="+mn-cs"/>
      </a:defRPr>
    </a:lvl8pPr>
    <a:lvl9pPr marL="3657600" algn="l" defTabSz="457200" rtl="0" eaLnBrk="1" latinLnBrk="0" hangingPunct="1">
      <a:defRPr kern="1200">
        <a:solidFill>
          <a:schemeClr val="tx1"/>
        </a:solidFill>
        <a:latin typeface="Verdana" pitchFamily="-105"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50021"/>
    <a:srgbClr val="DAD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4141"/>
  </p:normalViewPr>
  <p:slideViewPr>
    <p:cSldViewPr>
      <p:cViewPr varScale="1">
        <p:scale>
          <a:sx n="123" d="100"/>
          <a:sy n="123" d="100"/>
        </p:scale>
        <p:origin x="85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105" charset="0"/>
              </a:defRPr>
            </a:lvl1pPr>
          </a:lstStyle>
          <a:p>
            <a:pPr>
              <a:defRPr/>
            </a:pPr>
            <a:endParaRPr lang="en-US"/>
          </a:p>
        </p:txBody>
      </p:sp>
      <p:sp>
        <p:nvSpPr>
          <p:cNvPr id="15363" name="Rectangle 3"/>
          <p:cNvSpPr>
            <a:spLocks noGrp="1" noChangeArrowheads="1"/>
          </p:cNvSpPr>
          <p:nvPr>
            <p:ph type="dt" sz="quarter" idx="1"/>
          </p:nvPr>
        </p:nvSpPr>
        <p:spPr bwMode="auto">
          <a:xfrm>
            <a:off x="3956050" y="0"/>
            <a:ext cx="3027363"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05" charset="0"/>
              </a:defRPr>
            </a:lvl1pPr>
          </a:lstStyle>
          <a:p>
            <a:pPr>
              <a:defRPr/>
            </a:pPr>
            <a:endParaRPr lang="en-US"/>
          </a:p>
        </p:txBody>
      </p:sp>
      <p:sp>
        <p:nvSpPr>
          <p:cNvPr id="15364" name="Rectangle 4"/>
          <p:cNvSpPr>
            <a:spLocks noGrp="1" noChangeArrowheads="1"/>
          </p:cNvSpPr>
          <p:nvPr>
            <p:ph type="ftr" sz="quarter" idx="2"/>
          </p:nvPr>
        </p:nvSpPr>
        <p:spPr bwMode="auto">
          <a:xfrm>
            <a:off x="0" y="8805863"/>
            <a:ext cx="3027363"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5" charset="0"/>
              </a:defRPr>
            </a:lvl1pPr>
          </a:lstStyle>
          <a:p>
            <a:pPr>
              <a:defRPr/>
            </a:pPr>
            <a:endParaRPr lang="en-US"/>
          </a:p>
        </p:txBody>
      </p:sp>
      <p:sp>
        <p:nvSpPr>
          <p:cNvPr id="15365" name="Rectangle 5"/>
          <p:cNvSpPr>
            <a:spLocks noGrp="1" noChangeArrowheads="1"/>
          </p:cNvSpPr>
          <p:nvPr>
            <p:ph type="sldNum" sz="quarter" idx="3"/>
          </p:nvPr>
        </p:nvSpPr>
        <p:spPr bwMode="auto">
          <a:xfrm>
            <a:off x="3956050" y="8805863"/>
            <a:ext cx="3027363"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105" charset="0"/>
              </a:defRPr>
            </a:lvl1pPr>
          </a:lstStyle>
          <a:p>
            <a:pPr>
              <a:defRPr/>
            </a:pPr>
            <a:fld id="{B2DDB933-05A6-C04B-960B-7C045D441F26}" type="slidenum">
              <a:rPr lang="en-US"/>
              <a:pPr>
                <a:defRPr/>
              </a:pPr>
              <a:t>‹#›</a:t>
            </a:fld>
            <a:endParaRPr lang="en-US"/>
          </a:p>
        </p:txBody>
      </p:sp>
    </p:spTree>
    <p:extLst>
      <p:ext uri="{BB962C8B-B14F-4D97-AF65-F5344CB8AC3E}">
        <p14:creationId xmlns:p14="http://schemas.microsoft.com/office/powerpoint/2010/main" val="3433587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E41A4811-3012-C042-B6F4-750A955E0290}" type="datetime1">
              <a:rPr lang="en-US"/>
              <a:pPr>
                <a:defRPr/>
              </a:pPr>
              <a:t>10/22/21</a:t>
            </a:fld>
            <a:endParaRPr lang="en-US"/>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6FC48DBC-B759-C445-B489-6FA8791470B3}" type="slidenum">
              <a:rPr lang="en-US"/>
              <a:pPr>
                <a:defRPr/>
              </a:pPr>
              <a:t>‹#›</a:t>
            </a:fld>
            <a:endParaRPr lang="en-US"/>
          </a:p>
        </p:txBody>
      </p:sp>
    </p:spTree>
    <p:extLst>
      <p:ext uri="{BB962C8B-B14F-4D97-AF65-F5344CB8AC3E}">
        <p14:creationId xmlns:p14="http://schemas.microsoft.com/office/powerpoint/2010/main" val="80833304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C48DBC-B759-C445-B489-6FA8791470B3}" type="slidenum">
              <a:rPr lang="en-US" smtClean="0"/>
              <a:pPr>
                <a:defRPr/>
              </a:pPr>
              <a:t>1</a:t>
            </a:fld>
            <a:endParaRPr lang="en-US"/>
          </a:p>
        </p:txBody>
      </p:sp>
    </p:spTree>
    <p:extLst>
      <p:ext uri="{BB962C8B-B14F-4D97-AF65-F5344CB8AC3E}">
        <p14:creationId xmlns:p14="http://schemas.microsoft.com/office/powerpoint/2010/main" val="52983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E700C10B-847B-1042-A405-EA373D521C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DE690D1-00CC-D041-9117-171D04B9C97E}" type="slidenum">
              <a:rPr lang="en-US" altLang="en-US" smtClean="0">
                <a:latin typeface="Palatino" pitchFamily="2" charset="77"/>
              </a:rPr>
              <a:pPr>
                <a:spcBef>
                  <a:spcPct val="0"/>
                </a:spcBef>
              </a:pPr>
              <a:t>56</a:t>
            </a:fld>
            <a:endParaRPr lang="en-US" altLang="en-US">
              <a:latin typeface="Palatino" pitchFamily="2" charset="77"/>
            </a:endParaRPr>
          </a:p>
        </p:txBody>
      </p:sp>
      <p:sp>
        <p:nvSpPr>
          <p:cNvPr id="55298" name="Rectangle 2">
            <a:extLst>
              <a:ext uri="{FF2B5EF4-FFF2-40B4-BE49-F238E27FC236}">
                <a16:creationId xmlns:a16="http://schemas.microsoft.com/office/drawing/2014/main" id="{6C4F5075-03E3-A94D-AE9F-E54761BF8BCB}"/>
              </a:ext>
            </a:extLst>
          </p:cNvPr>
          <p:cNvSpPr>
            <a:spLocks noChangeArrowheads="1" noTextEdit="1"/>
          </p:cNvSpPr>
          <p:nvPr>
            <p:ph type="sldImg"/>
          </p:nvPr>
        </p:nvSpPr>
        <p:spPr>
          <a:solidFill>
            <a:srgbClr val="FFFFFF"/>
          </a:solidFill>
          <a:ln/>
        </p:spPr>
      </p:sp>
      <p:sp>
        <p:nvSpPr>
          <p:cNvPr id="55299" name="Rectangle 3">
            <a:extLst>
              <a:ext uri="{FF2B5EF4-FFF2-40B4-BE49-F238E27FC236}">
                <a16:creationId xmlns:a16="http://schemas.microsoft.com/office/drawing/2014/main" id="{9A5B8448-C55C-434C-BE87-9985F04D9FD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F94E285-444D-4C0C-8BFA-BDB311F86A9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12C5455-F8CD-3C48-AD0E-77FE78446DC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endParaRPr lang="en-US"/>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C2C77D99-0145-FC46-9AB7-873C819E3EB5}"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D9DC68D-279C-354D-84E3-7F2D2D71CEB5}" type="slidenum">
              <a:rPr lang="en-US"/>
              <a:pPr>
                <a:defRPr/>
              </a:pPr>
              <a:t>‹#›</a:t>
            </a:fld>
            <a:endParaRPr lang="en-US"/>
          </a:p>
        </p:txBody>
      </p:sp>
    </p:spTree>
    <p:extLst>
      <p:ext uri="{BB962C8B-B14F-4D97-AF65-F5344CB8AC3E}">
        <p14:creationId xmlns:p14="http://schemas.microsoft.com/office/powerpoint/2010/main" val="108553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26D5CBC1-183F-E747-A878-41243B8E707E}" type="slidenum">
              <a:rPr lang="en-US" smtClean="0"/>
              <a:pPr>
                <a:defRPr/>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BC7486AA-AA4E-7141-861D-BE718A8B5189}" type="slidenum">
              <a:rPr lang="en-US" smtClean="0"/>
              <a:pPr>
                <a:defRPr/>
              </a:pPr>
              <a:t>‹#›</a:t>
            </a:fld>
            <a:endParaRPr lang="en-US"/>
          </a:p>
        </p:txBody>
      </p:sp>
      <p:sp>
        <p:nvSpPr>
          <p:cNvPr id="14" name="Footer Placeholder 13"/>
          <p:cNvSpPr>
            <a:spLocks noGrp="1"/>
          </p:cNvSpPr>
          <p:nvPr>
            <p:ph type="ftr" sz="quarter" idx="12"/>
          </p:nvPr>
        </p:nvSpPr>
        <p:spPr/>
        <p:txBody>
          <a:body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pPr>
              <a:defRPr/>
            </a:pPr>
            <a:endParaRPr lang="en-US"/>
          </a:p>
        </p:txBody>
      </p:sp>
      <p:sp>
        <p:nvSpPr>
          <p:cNvPr id="10" name="Slide Number Placeholder 9"/>
          <p:cNvSpPr>
            <a:spLocks noGrp="1"/>
          </p:cNvSpPr>
          <p:nvPr>
            <p:ph type="sldNum" sz="quarter" idx="16"/>
          </p:nvPr>
        </p:nvSpPr>
        <p:spPr/>
        <p:txBody>
          <a:bodyPr rtlCol="0"/>
          <a:lstStyle/>
          <a:p>
            <a:pPr>
              <a:defRPr/>
            </a:pPr>
            <a:fld id="{A8E4709D-CD47-5D47-80D6-1E2608BE3360}" type="slidenum">
              <a:rPr lang="en-US" smtClean="0"/>
              <a:pPr>
                <a:defRPr/>
              </a:pPr>
              <a:t>‹#›</a:t>
            </a:fld>
            <a:endParaRPr lang="en-US"/>
          </a:p>
        </p:txBody>
      </p:sp>
      <p:sp>
        <p:nvSpPr>
          <p:cNvPr id="12" name="Footer Placeholder 11"/>
          <p:cNvSpPr>
            <a:spLocks noGrp="1"/>
          </p:cNvSpPr>
          <p:nvPr>
            <p:ph type="ftr" sz="quarter" idx="17"/>
          </p:nvPr>
        </p:nvSpPr>
        <p:spPr/>
        <p:txBody>
          <a:bodyPr rtlCol="0"/>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pPr>
              <a:defRPr/>
            </a:pPr>
            <a:endParaRPr lang="en-US"/>
          </a:p>
        </p:txBody>
      </p:sp>
      <p:sp>
        <p:nvSpPr>
          <p:cNvPr id="12" name="Slide Number Placeholder 11"/>
          <p:cNvSpPr>
            <a:spLocks noGrp="1"/>
          </p:cNvSpPr>
          <p:nvPr>
            <p:ph type="sldNum" sz="quarter" idx="16"/>
          </p:nvPr>
        </p:nvSpPr>
        <p:spPr/>
        <p:txBody>
          <a:bodyPr rtlCol="0"/>
          <a:lstStyle/>
          <a:p>
            <a:pPr>
              <a:defRPr/>
            </a:pPr>
            <a:fld id="{53ADD026-FAE7-6945-879B-67B91EBD8076}" type="slidenum">
              <a:rPr lang="en-US" smtClean="0"/>
              <a:pPr>
                <a:defRPr/>
              </a:pPr>
              <a:t>‹#›</a:t>
            </a:fld>
            <a:endParaRPr lang="en-US"/>
          </a:p>
        </p:txBody>
      </p:sp>
      <p:sp>
        <p:nvSpPr>
          <p:cNvPr id="14" name="Footer Placeholder 13"/>
          <p:cNvSpPr>
            <a:spLocks noGrp="1"/>
          </p:cNvSpPr>
          <p:nvPr>
            <p:ph type="ftr" sz="quarter" idx="17"/>
          </p:nvPr>
        </p:nvSpPr>
        <p:spPr/>
        <p:txBody>
          <a:bodyPr rtlCol="0"/>
          <a:lstStyle/>
          <a:p>
            <a:pPr>
              <a:defRPr/>
            </a:pP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B2CE6EBB-5943-A24A-9CBF-F190A663A1F9}"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8708DB78-ED40-0345-8C58-B7D090607FCB}"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07244B2C-4939-754E-9D20-D8BE56434072}" type="slidenum">
              <a:rPr lang="en-US" smtClean="0"/>
              <a:pPr>
                <a:defRPr/>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a:defRPr/>
            </a:pP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B5907CB6-7003-4D4A-AEDA-F624A6FD1A4D}" type="slidenum">
              <a:rPr lang="en-US" smtClean="0"/>
              <a:pPr>
                <a:defRPr/>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9C291477-6104-E947-9473-FA5E51FA8AFF}"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901" r:id="rId12"/>
  </p:sldLayoutIdLst>
  <p:hf sldNum="0"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viacharacter.org/research/findings/character-strengths-in-the-workplace-and-organization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youtube.com/watch?v=acuIYlVDUPs" TargetMode="Externa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6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DXD8QjpQrFc" TargetMode="Externa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2534" y="3010281"/>
            <a:ext cx="6477000" cy="1828800"/>
          </a:xfrm>
        </p:spPr>
        <p:txBody>
          <a:bodyPr>
            <a:normAutofit/>
          </a:bodyPr>
          <a:lstStyle/>
          <a:p>
            <a:pPr algn="r"/>
            <a:r>
              <a:rPr lang="en-US" sz="5400" dirty="0"/>
              <a:t>Flourishing in the Workplace</a:t>
            </a:r>
          </a:p>
        </p:txBody>
      </p:sp>
      <p:sp>
        <p:nvSpPr>
          <p:cNvPr id="3" name="Subtitle 2"/>
          <p:cNvSpPr>
            <a:spLocks noGrp="1"/>
          </p:cNvSpPr>
          <p:nvPr>
            <p:ph type="subTitle" idx="1"/>
          </p:nvPr>
        </p:nvSpPr>
        <p:spPr>
          <a:xfrm>
            <a:off x="1229569" y="5001251"/>
            <a:ext cx="6705600" cy="685800"/>
          </a:xfrm>
        </p:spPr>
        <p:txBody>
          <a:bodyPr>
            <a:normAutofit fontScale="77500" lnSpcReduction="20000"/>
          </a:bodyPr>
          <a:lstStyle/>
          <a:p>
            <a:r>
              <a:rPr lang="en-US" dirty="0"/>
              <a:t>Caryn L. Carlson, Ph.D.		Michael </a:t>
            </a:r>
            <a:r>
              <a:rPr lang="en-US" dirty="0" err="1"/>
              <a:t>Starbird</a:t>
            </a:r>
            <a:r>
              <a:rPr lang="en-US" dirty="0"/>
              <a:t>, Ph.D.</a:t>
            </a:r>
          </a:p>
          <a:p>
            <a:r>
              <a:rPr lang="en-US" dirty="0"/>
              <a:t>Department of Psychology		Department of Mathematics</a:t>
            </a:r>
          </a:p>
        </p:txBody>
      </p:sp>
      <p:pic>
        <p:nvPicPr>
          <p:cNvPr id="7" name="Picture 6" descr="HDO_logo_Transparent#148C6F.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054" y="183071"/>
            <a:ext cx="3015654" cy="2139183"/>
          </a:xfrm>
          <a:prstGeom prst="rect">
            <a:avLst/>
          </a:prstGeom>
        </p:spPr>
      </p:pic>
      <p:sp>
        <p:nvSpPr>
          <p:cNvPr id="4" name="Rectangle 3"/>
          <p:cNvSpPr/>
          <p:nvPr/>
        </p:nvSpPr>
        <p:spPr>
          <a:xfrm>
            <a:off x="1685585" y="2413789"/>
            <a:ext cx="5758570" cy="369332"/>
          </a:xfrm>
          <a:prstGeom prst="rect">
            <a:avLst/>
          </a:prstGeom>
        </p:spPr>
        <p:txBody>
          <a:bodyPr wrap="square">
            <a:spAutoFit/>
          </a:bodyPr>
          <a:lstStyle/>
          <a:p>
            <a:pPr algn="ctr"/>
            <a:r>
              <a:rPr lang="en-US" dirty="0"/>
              <a:t>Human Dimensions of Organizations</a:t>
            </a:r>
          </a:p>
        </p:txBody>
      </p:sp>
      <p:sp>
        <p:nvSpPr>
          <p:cNvPr id="6" name="TextBox 5"/>
          <p:cNvSpPr txBox="1"/>
          <p:nvPr/>
        </p:nvSpPr>
        <p:spPr>
          <a:xfrm>
            <a:off x="-152400" y="6212962"/>
            <a:ext cx="2438400" cy="369332"/>
          </a:xfrm>
          <a:prstGeom prst="rect">
            <a:avLst/>
          </a:prstGeom>
          <a:noFill/>
        </p:spPr>
        <p:txBody>
          <a:bodyPr wrap="square" rtlCol="0">
            <a:spAutoFit/>
          </a:bodyPr>
          <a:lstStyle/>
          <a:p>
            <a:pPr algn="ctr"/>
            <a:r>
              <a:rPr lang="en-US" b="1" dirty="0">
                <a:solidFill>
                  <a:schemeClr val="bg1"/>
                </a:solidFill>
              </a:rPr>
              <a:t>October 22, 2021</a:t>
            </a:r>
          </a:p>
        </p:txBody>
      </p:sp>
      <p:pic>
        <p:nvPicPr>
          <p:cNvPr id="8" name="Picture 7"/>
          <p:cNvPicPr>
            <a:picLocks noChangeAspect="1"/>
          </p:cNvPicPr>
          <p:nvPr/>
        </p:nvPicPr>
        <p:blipFill>
          <a:blip r:embed="rId4"/>
          <a:stretch>
            <a:fillRect/>
          </a:stretch>
        </p:blipFill>
        <p:spPr>
          <a:xfrm>
            <a:off x="2743200" y="2819400"/>
            <a:ext cx="3661580" cy="211245"/>
          </a:xfrm>
          <a:prstGeom prst="rect">
            <a:avLst/>
          </a:prstGeom>
        </p:spPr>
      </p:pic>
      <p:sp>
        <p:nvSpPr>
          <p:cNvPr id="9" name="TextBox 8">
            <a:extLst>
              <a:ext uri="{FF2B5EF4-FFF2-40B4-BE49-F238E27FC236}">
                <a16:creationId xmlns:a16="http://schemas.microsoft.com/office/drawing/2014/main" id="{971725D5-3202-5B48-B400-BA6CF44A8A84}"/>
              </a:ext>
            </a:extLst>
          </p:cNvPr>
          <p:cNvSpPr txBox="1"/>
          <p:nvPr/>
        </p:nvSpPr>
        <p:spPr>
          <a:xfrm>
            <a:off x="4665518" y="6234545"/>
            <a:ext cx="247401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3214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9B2411-2672-374C-BFAB-95443A3AABEE}"/>
              </a:ext>
            </a:extLst>
          </p:cNvPr>
          <p:cNvSpPr>
            <a:spLocks noGrp="1"/>
          </p:cNvSpPr>
          <p:nvPr>
            <p:ph type="body" idx="1"/>
          </p:nvPr>
        </p:nvSpPr>
        <p:spPr/>
        <p:txBody>
          <a:bodyPr>
            <a:normAutofit/>
          </a:bodyPr>
          <a:lstStyle/>
          <a:p>
            <a:r>
              <a:rPr lang="en-US" sz="6000" dirty="0"/>
              <a:t>What is happiness?</a:t>
            </a:r>
          </a:p>
        </p:txBody>
      </p:sp>
      <p:sp>
        <p:nvSpPr>
          <p:cNvPr id="2" name="Title 1">
            <a:extLst>
              <a:ext uri="{FF2B5EF4-FFF2-40B4-BE49-F238E27FC236}">
                <a16:creationId xmlns:a16="http://schemas.microsoft.com/office/drawing/2014/main" id="{645A7FCE-1539-2E43-8C37-FE8B07ED8106}"/>
              </a:ext>
            </a:extLst>
          </p:cNvPr>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3855047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447800"/>
          </a:xfrm>
        </p:spPr>
        <p:txBody>
          <a:bodyPr>
            <a:noAutofit/>
          </a:bodyPr>
          <a:lstStyle/>
          <a:p>
            <a:br>
              <a:rPr lang="en-US" sz="6000" dirty="0"/>
            </a:br>
            <a:r>
              <a:rPr lang="en-US" sz="6000" dirty="0"/>
              <a:t>Subjective well-being</a:t>
            </a:r>
            <a:br>
              <a:rPr lang="en-US" sz="6000" dirty="0"/>
            </a:br>
            <a:endParaRPr lang="en-US" sz="6000" dirty="0"/>
          </a:p>
        </p:txBody>
      </p:sp>
      <p:sp>
        <p:nvSpPr>
          <p:cNvPr id="3" name="Content Placeholder 2"/>
          <p:cNvSpPr>
            <a:spLocks noGrp="1"/>
          </p:cNvSpPr>
          <p:nvPr>
            <p:ph sz="half" idx="1"/>
          </p:nvPr>
        </p:nvSpPr>
        <p:spPr>
          <a:xfrm>
            <a:off x="-381000" y="1825273"/>
            <a:ext cx="3810000" cy="4712516"/>
          </a:xfrm>
        </p:spPr>
        <p:txBody>
          <a:bodyPr>
            <a:normAutofit/>
          </a:bodyPr>
          <a:lstStyle/>
          <a:p>
            <a:pPr lvl="1">
              <a:lnSpc>
                <a:spcPct val="90000"/>
              </a:lnSpc>
            </a:pPr>
            <a:r>
              <a:rPr lang="en-US" sz="3400" dirty="0">
                <a:latin typeface="Palatino" pitchFamily="-105" charset="0"/>
                <a:ea typeface="ＭＳ Ｐゴシック" pitchFamily="-105" charset="-128"/>
                <a:cs typeface="ＭＳ Ｐゴシック" pitchFamily="-105" charset="-128"/>
              </a:rPr>
              <a:t>Moment-to-moment emotions</a:t>
            </a:r>
          </a:p>
          <a:p>
            <a:pPr lvl="2">
              <a:lnSpc>
                <a:spcPct val="90000"/>
              </a:lnSpc>
            </a:pPr>
            <a:r>
              <a:rPr lang="en-US" sz="2400" dirty="0">
                <a:latin typeface="Palatino" pitchFamily="-105" charset="0"/>
                <a:ea typeface="ＭＳ Ｐゴシック" pitchFamily="-105" charset="-128"/>
                <a:cs typeface="ＭＳ Ｐゴシック" pitchFamily="-105" charset="-128"/>
              </a:rPr>
              <a:t>The quality of </a:t>
            </a:r>
          </a:p>
          <a:p>
            <a:pPr marL="685800" lvl="2" indent="0">
              <a:lnSpc>
                <a:spcPct val="90000"/>
              </a:lnSpc>
              <a:buNone/>
            </a:pPr>
            <a:r>
              <a:rPr lang="en-US" sz="2400" dirty="0">
                <a:latin typeface="Palatino" pitchFamily="-105" charset="0"/>
                <a:ea typeface="ＭＳ Ｐゴシック" pitchFamily="-105" charset="-128"/>
                <a:cs typeface="ＭＳ Ｐゴシック" pitchFamily="-105" charset="-128"/>
              </a:rPr>
              <a:t>one’s affective life; experiencing high levels of positive emotion and low levels of negative emotion</a:t>
            </a:r>
            <a:endParaRPr lang="en-US" sz="3200" dirty="0">
              <a:latin typeface="Palatino" pitchFamily="-105" charset="0"/>
              <a:ea typeface="ＭＳ Ｐゴシック" pitchFamily="-105" charset="-128"/>
              <a:cs typeface="ＭＳ Ｐゴシック" pitchFamily="-105" charset="-128"/>
            </a:endParaRPr>
          </a:p>
          <a:p>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048000" y="1825273"/>
            <a:ext cx="6238065" cy="3493316"/>
          </a:xfrm>
        </p:spPr>
      </p:pic>
    </p:spTree>
    <p:extLst>
      <p:ext uri="{BB962C8B-B14F-4D97-AF65-F5344CB8AC3E}">
        <p14:creationId xmlns:p14="http://schemas.microsoft.com/office/powerpoint/2010/main" val="103467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1447800"/>
          </a:xfrm>
        </p:spPr>
        <p:txBody>
          <a:bodyPr>
            <a:noAutofit/>
          </a:bodyPr>
          <a:lstStyle/>
          <a:p>
            <a:br>
              <a:rPr lang="en-US" sz="6000" dirty="0"/>
            </a:br>
            <a:r>
              <a:rPr lang="en-US" sz="6000" dirty="0"/>
              <a:t>Subjective well-being</a:t>
            </a:r>
            <a:br>
              <a:rPr lang="en-US" sz="6000" dirty="0"/>
            </a:br>
            <a:br>
              <a:rPr lang="en-US" sz="6000" dirty="0"/>
            </a:br>
            <a:endParaRPr lang="en-US" sz="6000" dirty="0"/>
          </a:p>
        </p:txBody>
      </p:sp>
      <p:sp>
        <p:nvSpPr>
          <p:cNvPr id="3" name="Content Placeholder 2"/>
          <p:cNvSpPr>
            <a:spLocks noGrp="1"/>
          </p:cNvSpPr>
          <p:nvPr>
            <p:ph sz="half" idx="1"/>
          </p:nvPr>
        </p:nvSpPr>
        <p:spPr>
          <a:xfrm>
            <a:off x="-152400" y="1676400"/>
            <a:ext cx="3886200" cy="4449763"/>
          </a:xfrm>
        </p:spPr>
        <p:txBody>
          <a:bodyPr>
            <a:normAutofit/>
          </a:bodyPr>
          <a:lstStyle/>
          <a:p>
            <a:pPr lvl="1">
              <a:lnSpc>
                <a:spcPct val="90000"/>
              </a:lnSpc>
            </a:pPr>
            <a:endParaRPr lang="en-US" sz="3400" dirty="0">
              <a:latin typeface="Palatino" pitchFamily="-105" charset="0"/>
            </a:endParaRPr>
          </a:p>
          <a:p>
            <a:pPr lvl="1">
              <a:lnSpc>
                <a:spcPct val="90000"/>
              </a:lnSpc>
            </a:pPr>
            <a:r>
              <a:rPr lang="en-US" sz="3400" dirty="0">
                <a:latin typeface="Palatino" pitchFamily="-105" charset="0"/>
              </a:rPr>
              <a:t>Life satisfaction</a:t>
            </a:r>
          </a:p>
          <a:p>
            <a:pPr lvl="2">
              <a:lnSpc>
                <a:spcPct val="90000"/>
              </a:lnSpc>
            </a:pPr>
            <a:r>
              <a:rPr lang="en-US" sz="2400" dirty="0">
                <a:latin typeface="Palatino" pitchFamily="-105" charset="0"/>
                <a:ea typeface="ＭＳ Ｐゴシック" pitchFamily="-105" charset="-128"/>
              </a:rPr>
              <a:t>Being generally satisfied with one’s life; having a sense of worth, achievement, and fulfillment</a:t>
            </a:r>
          </a:p>
          <a:p>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dirty="0"/>
          </a:p>
        </p:txBody>
      </p:sp>
      <p:pic>
        <p:nvPicPr>
          <p:cNvPr id="8" name="Content Placeholder 6">
            <a:extLst>
              <a:ext uri="{FF2B5EF4-FFF2-40B4-BE49-F238E27FC236}">
                <a16:creationId xmlns:a16="http://schemas.microsoft.com/office/drawing/2014/main" id="{A189D11E-EBD9-D645-A46F-15D2CC7D067B}"/>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3733800" y="2121694"/>
            <a:ext cx="5073717" cy="3559175"/>
          </a:xfrm>
        </p:spPr>
      </p:pic>
    </p:spTree>
    <p:extLst>
      <p:ext uri="{BB962C8B-B14F-4D97-AF65-F5344CB8AC3E}">
        <p14:creationId xmlns:p14="http://schemas.microsoft.com/office/powerpoint/2010/main" val="1085698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52400"/>
            <a:ext cx="7772400" cy="1676400"/>
          </a:xfrm>
        </p:spPr>
        <p:txBody>
          <a:bodyPr>
            <a:normAutofit/>
          </a:bodyPr>
          <a:lstStyle/>
          <a:p>
            <a:pPr eaLnBrk="1" hangingPunct="1"/>
            <a:r>
              <a:rPr lang="en-US" dirty="0">
                <a:ea typeface="ＭＳ Ｐゴシック" charset="-128"/>
                <a:cs typeface="ＭＳ Ｐゴシック" charset="-128"/>
              </a:rPr>
              <a:t>How is Subjective Well-being measured?</a:t>
            </a:r>
          </a:p>
        </p:txBody>
      </p:sp>
      <p:sp>
        <p:nvSpPr>
          <p:cNvPr id="32771" name="Rectangle 3"/>
          <p:cNvSpPr>
            <a:spLocks noGrp="1" noChangeArrowheads="1"/>
          </p:cNvSpPr>
          <p:nvPr>
            <p:ph type="body" sz="half" idx="3"/>
          </p:nvPr>
        </p:nvSpPr>
        <p:spPr>
          <a:xfrm>
            <a:off x="685800" y="4191000"/>
            <a:ext cx="7696200" cy="1833563"/>
          </a:xfrm>
        </p:spPr>
        <p:txBody>
          <a:bodyPr>
            <a:normAutofit lnSpcReduction="10000"/>
          </a:bodyPr>
          <a:lstStyle/>
          <a:p>
            <a:pPr eaLnBrk="1" hangingPunct="1">
              <a:lnSpc>
                <a:spcPct val="90000"/>
              </a:lnSpc>
              <a:buFontTx/>
              <a:buNone/>
            </a:pPr>
            <a:r>
              <a:rPr lang="en-US" sz="2000" dirty="0">
                <a:ea typeface="ＭＳ Ｐゴシック" charset="-128"/>
                <a:cs typeface="ＭＳ Ｐゴシック" charset="-128"/>
              </a:rPr>
              <a:t>		</a:t>
            </a:r>
          </a:p>
          <a:p>
            <a:pPr eaLnBrk="1" hangingPunct="1">
              <a:lnSpc>
                <a:spcPct val="90000"/>
              </a:lnSpc>
              <a:buFontTx/>
              <a:buNone/>
            </a:pPr>
            <a:endParaRPr lang="en-US" sz="2000" dirty="0">
              <a:ea typeface="ＭＳ Ｐゴシック" charset="-128"/>
              <a:cs typeface="ＭＳ Ｐゴシック" charset="-128"/>
            </a:endParaRPr>
          </a:p>
          <a:p>
            <a:pPr eaLnBrk="1" hangingPunct="1">
              <a:lnSpc>
                <a:spcPct val="90000"/>
              </a:lnSpc>
              <a:buFontTx/>
              <a:buNone/>
            </a:pPr>
            <a:r>
              <a:rPr lang="en-US" sz="2000" dirty="0">
                <a:ea typeface="ＭＳ Ｐゴシック" charset="-128"/>
                <a:cs typeface="ＭＳ Ｐゴシック" charset="-128"/>
              </a:rPr>
              <a:t>	 </a:t>
            </a:r>
          </a:p>
          <a:p>
            <a:pPr eaLnBrk="1" hangingPunct="1">
              <a:lnSpc>
                <a:spcPct val="90000"/>
              </a:lnSpc>
              <a:buFontTx/>
              <a:buNone/>
            </a:pPr>
            <a:r>
              <a:rPr lang="en-US" sz="2000" dirty="0">
                <a:ea typeface="ＭＳ Ｐゴシック" charset="-128"/>
                <a:cs typeface="ＭＳ Ｐゴシック" charset="-128"/>
              </a:rPr>
              <a:t>	</a:t>
            </a:r>
            <a:r>
              <a:rPr lang="en-US" sz="2300" dirty="0">
                <a:ea typeface="ＭＳ Ｐゴシック" charset="-128"/>
                <a:cs typeface="ＭＳ Ｐゴシック" charset="-128"/>
              </a:rPr>
              <a:t>SELF REPORT		          EXPERIENCE SAMPLING</a:t>
            </a:r>
          </a:p>
          <a:p>
            <a:pPr eaLnBrk="1" hangingPunct="1">
              <a:lnSpc>
                <a:spcPct val="90000"/>
              </a:lnSpc>
              <a:buFontTx/>
              <a:buNone/>
            </a:pPr>
            <a:r>
              <a:rPr lang="en-US" sz="2300" dirty="0">
                <a:ea typeface="ＭＳ Ｐゴシック" charset="-128"/>
                <a:cs typeface="ＭＳ Ｐゴシック" charset="-128"/>
              </a:rPr>
              <a:t>	       			</a:t>
            </a:r>
          </a:p>
          <a:p>
            <a:pPr eaLnBrk="1" hangingPunct="1">
              <a:lnSpc>
                <a:spcPct val="90000"/>
              </a:lnSpc>
            </a:pPr>
            <a:endParaRPr lang="en-US" sz="2000" dirty="0">
              <a:ea typeface="ＭＳ Ｐゴシック" charset="-128"/>
              <a:cs typeface="ＭＳ Ｐゴシック" charset="-128"/>
            </a:endParaRPr>
          </a:p>
        </p:txBody>
      </p:sp>
      <p:pic>
        <p:nvPicPr>
          <p:cNvPr id="32772" name="Picture 4" descr="images-1"/>
          <p:cNvPicPr>
            <a:picLocks noGrp="1" noChangeAspect="1" noChangeArrowheads="1"/>
          </p:cNvPicPr>
          <p:nvPr>
            <p:ph sz="quarter" idx="1"/>
          </p:nvPr>
        </p:nvPicPr>
        <p:blipFill>
          <a:blip r:embed="rId2"/>
          <a:srcRect/>
          <a:stretch>
            <a:fillRect/>
          </a:stretch>
        </p:blipFill>
        <p:spPr>
          <a:xfrm>
            <a:off x="198598" y="2343475"/>
            <a:ext cx="4191001" cy="2705751"/>
          </a:xfrm>
        </p:spPr>
      </p:pic>
      <p:pic>
        <p:nvPicPr>
          <p:cNvPr id="5" name="Content Placeholder 4">
            <a:extLst>
              <a:ext uri="{FF2B5EF4-FFF2-40B4-BE49-F238E27FC236}">
                <a16:creationId xmlns:a16="http://schemas.microsoft.com/office/drawing/2014/main" id="{314A31D8-331E-2F47-9F24-5EFD022EC1CB}"/>
              </a:ext>
            </a:extLst>
          </p:cNvPr>
          <p:cNvPicPr>
            <a:picLocks noGrp="1" noChangeAspect="1"/>
          </p:cNvPicPr>
          <p:nvPr>
            <p:ph sz="quarter" idx="2"/>
          </p:nvPr>
        </p:nvPicPr>
        <p:blipFill>
          <a:blip r:embed="rId3"/>
          <a:stretch>
            <a:fillRect/>
          </a:stretch>
        </p:blipFill>
        <p:spPr>
          <a:xfrm>
            <a:off x="4405241" y="2343475"/>
            <a:ext cx="4810223" cy="2705751"/>
          </a:xfrm>
        </p:spPr>
      </p:pic>
    </p:spTree>
    <p:extLst>
      <p:ext uri="{BB962C8B-B14F-4D97-AF65-F5344CB8AC3E}">
        <p14:creationId xmlns:p14="http://schemas.microsoft.com/office/powerpoint/2010/main" val="4192316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extLst>
              <p:ext uri="{D42A27DB-BD31-4B8C-83A1-F6EECF244321}">
                <p14:modId xmlns:p14="http://schemas.microsoft.com/office/powerpoint/2010/main" val="4188608407"/>
              </p:ext>
            </p:extLst>
          </p:nvPr>
        </p:nvGraphicFramePr>
        <p:xfrm>
          <a:off x="1219200" y="579438"/>
          <a:ext cx="6172200" cy="5765800"/>
        </p:xfrm>
        <a:graphic>
          <a:graphicData uri="http://schemas.openxmlformats.org/presentationml/2006/ole">
            <mc:AlternateContent xmlns:mc="http://schemas.openxmlformats.org/markup-compatibility/2006">
              <mc:Choice xmlns:v="urn:schemas-microsoft-com:vml" Requires="v">
                <p:oleObj spid="_x0000_s2522" name="Document" r:id="rId3" imgW="5486400" imgH="4851400" progId="Word.Document.8">
                  <p:embed/>
                </p:oleObj>
              </mc:Choice>
              <mc:Fallback>
                <p:oleObj name="Document" r:id="rId3" imgW="5486400" imgH="4851400" progId="Word.Document.8">
                  <p:embed/>
                  <p:pic>
                    <p:nvPicPr>
                      <p:cNvPr id="0" name=""/>
                      <p:cNvPicPr>
                        <a:picLocks noChangeAspect="1" noChangeArrowheads="1"/>
                      </p:cNvPicPr>
                      <p:nvPr/>
                    </p:nvPicPr>
                    <p:blipFill>
                      <a:blip r:embed="rId4"/>
                      <a:srcRect/>
                      <a:stretch>
                        <a:fillRect/>
                      </a:stretch>
                    </p:blipFill>
                    <p:spPr bwMode="auto">
                      <a:xfrm>
                        <a:off x="1219200" y="579438"/>
                        <a:ext cx="6172200" cy="5765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39386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extLst>
              <p:ext uri="{D42A27DB-BD31-4B8C-83A1-F6EECF244321}">
                <p14:modId xmlns:p14="http://schemas.microsoft.com/office/powerpoint/2010/main" val="3582722242"/>
              </p:ext>
            </p:extLst>
          </p:nvPr>
        </p:nvGraphicFramePr>
        <p:xfrm>
          <a:off x="1524000" y="628650"/>
          <a:ext cx="6169025" cy="5310188"/>
        </p:xfrm>
        <a:graphic>
          <a:graphicData uri="http://schemas.openxmlformats.org/presentationml/2006/ole">
            <mc:AlternateContent xmlns:mc="http://schemas.openxmlformats.org/markup-compatibility/2006">
              <mc:Choice xmlns:v="urn:schemas-microsoft-com:vml" Requires="v">
                <p:oleObj spid="_x0000_s3546" name="Document" r:id="rId3" imgW="5486400" imgH="4470400" progId="Word.Document.8">
                  <p:embed/>
                </p:oleObj>
              </mc:Choice>
              <mc:Fallback>
                <p:oleObj name="Document" r:id="rId3" imgW="5486400" imgH="4470400" progId="Word.Document.8">
                  <p:embed/>
                  <p:pic>
                    <p:nvPicPr>
                      <p:cNvPr id="0" name=""/>
                      <p:cNvPicPr>
                        <a:picLocks noChangeAspect="1" noChangeArrowheads="1"/>
                      </p:cNvPicPr>
                      <p:nvPr/>
                    </p:nvPicPr>
                    <p:blipFill>
                      <a:blip r:embed="rId4"/>
                      <a:srcRect/>
                      <a:stretch>
                        <a:fillRect/>
                      </a:stretch>
                    </p:blipFill>
                    <p:spPr bwMode="auto">
                      <a:xfrm>
                        <a:off x="1524000" y="628650"/>
                        <a:ext cx="6169025" cy="53101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22578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B07961-E5B2-1E49-A7D4-31CF3CADC5D1}"/>
              </a:ext>
            </a:extLst>
          </p:cNvPr>
          <p:cNvSpPr>
            <a:spLocks noGrp="1"/>
          </p:cNvSpPr>
          <p:nvPr>
            <p:ph type="title"/>
          </p:nvPr>
        </p:nvSpPr>
        <p:spPr>
          <a:xfrm>
            <a:off x="152400" y="152401"/>
            <a:ext cx="8124825" cy="1143000"/>
          </a:xfrm>
        </p:spPr>
        <p:txBody>
          <a:bodyPr rtlCol="0">
            <a:noAutofit/>
          </a:bodyPr>
          <a:lstStyle/>
          <a:p>
            <a:pPr eaLnBrk="1" fontAlgn="auto" hangingPunct="1">
              <a:spcAft>
                <a:spcPts val="0"/>
              </a:spcAft>
              <a:defRPr/>
            </a:pPr>
            <a:r>
              <a:rPr lang="en-US" sz="4000" dirty="0">
                <a:solidFill>
                  <a:schemeClr val="accent1">
                    <a:lumMod val="60000"/>
                    <a:lumOff val="40000"/>
                  </a:schemeClr>
                </a:solidFill>
              </a:rPr>
              <a:t>Moment-to-moment happiness:</a:t>
            </a:r>
            <a:br>
              <a:rPr lang="en-US" sz="4000" dirty="0">
                <a:solidFill>
                  <a:schemeClr val="accent1">
                    <a:lumMod val="60000"/>
                    <a:lumOff val="40000"/>
                  </a:schemeClr>
                </a:solidFill>
              </a:rPr>
            </a:br>
            <a:r>
              <a:rPr lang="en-US" sz="4000" dirty="0">
                <a:solidFill>
                  <a:schemeClr val="accent1">
                    <a:lumMod val="60000"/>
                    <a:lumOff val="40000"/>
                  </a:schemeClr>
                </a:solidFill>
              </a:rPr>
              <a:t>Experience Sampling (ESM) Survey</a:t>
            </a:r>
          </a:p>
        </p:txBody>
      </p:sp>
      <p:sp>
        <p:nvSpPr>
          <p:cNvPr id="6" name="Content Placeholder 5">
            <a:extLst>
              <a:ext uri="{FF2B5EF4-FFF2-40B4-BE49-F238E27FC236}">
                <a16:creationId xmlns:a16="http://schemas.microsoft.com/office/drawing/2014/main" id="{8DD3EACF-44EA-C64F-BE70-4EE12DD8FE65}"/>
              </a:ext>
            </a:extLst>
          </p:cNvPr>
          <p:cNvSpPr>
            <a:spLocks noGrp="1"/>
          </p:cNvSpPr>
          <p:nvPr>
            <p:ph sz="half" idx="1"/>
          </p:nvPr>
        </p:nvSpPr>
        <p:spPr>
          <a:xfrm>
            <a:off x="866775" y="1752600"/>
            <a:ext cx="3636963" cy="4267200"/>
          </a:xfrm>
        </p:spPr>
        <p:txBody>
          <a:bodyPr rtlCol="0">
            <a:noAutofit/>
          </a:bodyPr>
          <a:lstStyle/>
          <a:p>
            <a:pPr eaLnBrk="1" fontAlgn="auto" hangingPunct="1">
              <a:spcAft>
                <a:spcPts val="0"/>
              </a:spcAft>
              <a:buFont typeface="Wingdings" charset="0"/>
              <a:buChar char="§"/>
              <a:defRPr/>
            </a:pPr>
            <a:r>
              <a:rPr lang="en-US" sz="2400" dirty="0">
                <a:solidFill>
                  <a:schemeClr val="tx1">
                    <a:lumMod val="75000"/>
                    <a:lumOff val="25000"/>
                  </a:schemeClr>
                </a:solidFill>
              </a:rPr>
              <a:t>What are you doing?</a:t>
            </a:r>
          </a:p>
          <a:p>
            <a:pPr lvl="1" indent="-283464" eaLnBrk="1" fontAlgn="auto" hangingPunct="1">
              <a:spcAft>
                <a:spcPts val="0"/>
              </a:spcAft>
              <a:buFont typeface="Wingdings" charset="0"/>
              <a:buChar char="§"/>
              <a:defRPr/>
            </a:pPr>
            <a:r>
              <a:rPr lang="en-US" sz="2400" dirty="0">
                <a:solidFill>
                  <a:schemeClr val="tx1">
                    <a:lumMod val="75000"/>
                    <a:lumOff val="25000"/>
                  </a:schemeClr>
                </a:solidFill>
              </a:rPr>
              <a:t>Shopping, eating, housework, working </a:t>
            </a:r>
          </a:p>
          <a:p>
            <a:pPr eaLnBrk="1" fontAlgn="auto" hangingPunct="1">
              <a:spcAft>
                <a:spcPts val="0"/>
              </a:spcAft>
              <a:buFont typeface="Wingdings" charset="0"/>
              <a:buChar char="§"/>
              <a:defRPr/>
            </a:pPr>
            <a:r>
              <a:rPr lang="en-US" sz="2400" dirty="0">
                <a:solidFill>
                  <a:schemeClr val="tx1">
                    <a:lumMod val="75000"/>
                    <a:lumOff val="25000"/>
                  </a:schemeClr>
                </a:solidFill>
              </a:rPr>
              <a:t>With whom are you interacting?</a:t>
            </a:r>
          </a:p>
          <a:p>
            <a:pPr eaLnBrk="1" fontAlgn="auto" hangingPunct="1">
              <a:spcAft>
                <a:spcPts val="0"/>
              </a:spcAft>
              <a:buFont typeface="Wingdings" charset="0"/>
              <a:buChar char="§"/>
              <a:defRPr/>
            </a:pPr>
            <a:r>
              <a:rPr lang="en-US" sz="2400" dirty="0">
                <a:solidFill>
                  <a:schemeClr val="tx1">
                    <a:lumMod val="75000"/>
                    <a:lumOff val="25000"/>
                  </a:schemeClr>
                </a:solidFill>
              </a:rPr>
              <a:t>How are you feeling </a:t>
            </a:r>
          </a:p>
          <a:p>
            <a:pPr marL="402336" lvl="1" indent="0" eaLnBrk="1" fontAlgn="auto" hangingPunct="1">
              <a:spcAft>
                <a:spcPts val="0"/>
              </a:spcAft>
              <a:buFont typeface="Wingdings 3" pitchFamily="2" charset="2"/>
              <a:buNone/>
              <a:defRPr/>
            </a:pPr>
            <a:r>
              <a:rPr lang="en-US" sz="2400" dirty="0">
                <a:solidFill>
                  <a:schemeClr val="tx1">
                    <a:lumMod val="75000"/>
                    <a:lumOff val="25000"/>
                  </a:schemeClr>
                </a:solidFill>
              </a:rPr>
              <a:t>0 (not at all) to </a:t>
            </a:r>
          </a:p>
          <a:p>
            <a:pPr lvl="1" indent="-283464" eaLnBrk="1" fontAlgn="auto" hangingPunct="1">
              <a:spcAft>
                <a:spcPts val="0"/>
              </a:spcAft>
              <a:buFont typeface="Wingdings" charset="0"/>
              <a:buNone/>
              <a:defRPr/>
            </a:pPr>
            <a:r>
              <a:rPr lang="en-US" sz="2400" dirty="0">
                <a:solidFill>
                  <a:schemeClr val="tx1">
                    <a:lumMod val="75000"/>
                    <a:lumOff val="25000"/>
                  </a:schemeClr>
                </a:solidFill>
              </a:rPr>
              <a:t>6 (very much)</a:t>
            </a:r>
          </a:p>
        </p:txBody>
      </p:sp>
      <p:sp>
        <p:nvSpPr>
          <p:cNvPr id="7" name="Content Placeholder 6">
            <a:extLst>
              <a:ext uri="{FF2B5EF4-FFF2-40B4-BE49-F238E27FC236}">
                <a16:creationId xmlns:a16="http://schemas.microsoft.com/office/drawing/2014/main" id="{CDD7F5E7-6BFB-A245-851D-3A98EC8AF97B}"/>
              </a:ext>
            </a:extLst>
          </p:cNvPr>
          <p:cNvSpPr>
            <a:spLocks noGrp="1"/>
          </p:cNvSpPr>
          <p:nvPr>
            <p:ph sz="half" idx="2"/>
          </p:nvPr>
        </p:nvSpPr>
        <p:spPr>
          <a:xfrm>
            <a:off x="4640262" y="1676400"/>
            <a:ext cx="3924779" cy="4343400"/>
          </a:xfrm>
        </p:spPr>
        <p:txBody>
          <a:bodyPr rtlCol="0">
            <a:noAutofit/>
          </a:bodyPr>
          <a:lstStyle/>
          <a:p>
            <a:pPr eaLnBrk="1" fontAlgn="auto" hangingPunct="1">
              <a:spcAft>
                <a:spcPts val="0"/>
              </a:spcAft>
              <a:buFont typeface="Wingdings" charset="0"/>
              <a:buChar char="§"/>
              <a:defRPr/>
            </a:pPr>
            <a:r>
              <a:rPr lang="en-US" sz="2400" dirty="0">
                <a:solidFill>
                  <a:schemeClr val="tx1">
                    <a:lumMod val="75000"/>
                    <a:lumOff val="25000"/>
                  </a:schemeClr>
                </a:solidFill>
              </a:rPr>
              <a:t>Positive</a:t>
            </a:r>
          </a:p>
          <a:p>
            <a:pPr lvl="1" indent="-283464" eaLnBrk="1" fontAlgn="auto" hangingPunct="1">
              <a:spcAft>
                <a:spcPts val="0"/>
              </a:spcAft>
              <a:buFont typeface="Wingdings" charset="0"/>
              <a:buChar char="§"/>
              <a:defRPr/>
            </a:pPr>
            <a:r>
              <a:rPr lang="en-US" sz="2400" dirty="0">
                <a:solidFill>
                  <a:schemeClr val="tx1">
                    <a:lumMod val="75000"/>
                    <a:lumOff val="25000"/>
                  </a:schemeClr>
                </a:solidFill>
              </a:rPr>
              <a:t>Happy		</a:t>
            </a:r>
          </a:p>
          <a:p>
            <a:pPr lvl="1" indent="-283464" eaLnBrk="1" fontAlgn="auto" hangingPunct="1">
              <a:spcAft>
                <a:spcPts val="0"/>
              </a:spcAft>
              <a:buFont typeface="Wingdings" charset="0"/>
              <a:buChar char="§"/>
              <a:defRPr/>
            </a:pPr>
            <a:r>
              <a:rPr lang="en-US" sz="2400" dirty="0">
                <a:solidFill>
                  <a:schemeClr val="tx1">
                    <a:lumMod val="75000"/>
                    <a:lumOff val="25000"/>
                  </a:schemeClr>
                </a:solidFill>
              </a:rPr>
              <a:t>Warm/friendly</a:t>
            </a:r>
          </a:p>
          <a:p>
            <a:pPr lvl="1" indent="-283464" eaLnBrk="1" fontAlgn="auto" hangingPunct="1">
              <a:spcAft>
                <a:spcPts val="0"/>
              </a:spcAft>
              <a:buFont typeface="Wingdings" charset="0"/>
              <a:buChar char="§"/>
              <a:defRPr/>
            </a:pPr>
            <a:r>
              <a:rPr lang="en-US" sz="2400" dirty="0">
                <a:solidFill>
                  <a:schemeClr val="tx1">
                    <a:lumMod val="75000"/>
                    <a:lumOff val="25000"/>
                  </a:schemeClr>
                </a:solidFill>
              </a:rPr>
              <a:t>Enjoying myself</a:t>
            </a:r>
          </a:p>
          <a:p>
            <a:pPr eaLnBrk="1" fontAlgn="auto" hangingPunct="1">
              <a:spcAft>
                <a:spcPts val="0"/>
              </a:spcAft>
              <a:buFont typeface="Wingdings" charset="0"/>
              <a:buChar char="§"/>
              <a:defRPr/>
            </a:pPr>
            <a:r>
              <a:rPr lang="en-US" sz="2400" dirty="0">
                <a:solidFill>
                  <a:schemeClr val="tx1">
                    <a:lumMod val="75000"/>
                    <a:lumOff val="25000"/>
                  </a:schemeClr>
                </a:solidFill>
              </a:rPr>
              <a:t>Negative</a:t>
            </a:r>
          </a:p>
          <a:p>
            <a:pPr lvl="1" indent="-283464" eaLnBrk="1" fontAlgn="auto" hangingPunct="1">
              <a:spcAft>
                <a:spcPts val="0"/>
              </a:spcAft>
              <a:buFont typeface="Wingdings" charset="0"/>
              <a:buChar char="§"/>
              <a:defRPr/>
            </a:pPr>
            <a:r>
              <a:rPr lang="en-US" sz="2400" dirty="0">
                <a:solidFill>
                  <a:schemeClr val="tx1">
                    <a:lumMod val="75000"/>
                    <a:lumOff val="25000"/>
                  </a:schemeClr>
                </a:solidFill>
              </a:rPr>
              <a:t>Frustrated</a:t>
            </a:r>
          </a:p>
          <a:p>
            <a:pPr lvl="1" indent="-283464" eaLnBrk="1" fontAlgn="auto" hangingPunct="1">
              <a:spcAft>
                <a:spcPts val="0"/>
              </a:spcAft>
              <a:buFont typeface="Wingdings" charset="0"/>
              <a:buChar char="§"/>
              <a:defRPr/>
            </a:pPr>
            <a:r>
              <a:rPr lang="en-US" sz="2400" dirty="0">
                <a:solidFill>
                  <a:schemeClr val="tx1">
                    <a:lumMod val="75000"/>
                    <a:lumOff val="25000"/>
                  </a:schemeClr>
                </a:solidFill>
              </a:rPr>
              <a:t>Sad</a:t>
            </a:r>
          </a:p>
          <a:p>
            <a:pPr lvl="1" indent="-283464" eaLnBrk="1" fontAlgn="auto" hangingPunct="1">
              <a:spcAft>
                <a:spcPts val="0"/>
              </a:spcAft>
              <a:buFont typeface="Wingdings" charset="0"/>
              <a:buChar char="§"/>
              <a:defRPr/>
            </a:pPr>
            <a:r>
              <a:rPr lang="en-US" sz="2400" dirty="0">
                <a:solidFill>
                  <a:schemeClr val="tx1">
                    <a:lumMod val="75000"/>
                    <a:lumOff val="25000"/>
                  </a:schemeClr>
                </a:solidFill>
              </a:rPr>
              <a:t>Angry</a:t>
            </a:r>
          </a:p>
          <a:p>
            <a:pPr lvl="1" indent="-283464" eaLnBrk="1" fontAlgn="auto" hangingPunct="1">
              <a:spcAft>
                <a:spcPts val="0"/>
              </a:spcAft>
              <a:buFont typeface="Wingdings" charset="0"/>
              <a:buChar char="§"/>
              <a:defRPr/>
            </a:pPr>
            <a:r>
              <a:rPr lang="en-US" sz="2400" dirty="0">
                <a:solidFill>
                  <a:schemeClr val="tx1">
                    <a:lumMod val="75000"/>
                    <a:lumOff val="25000"/>
                  </a:schemeClr>
                </a:solidFill>
              </a:rPr>
              <a:t>Worried/anxious</a:t>
            </a:r>
          </a:p>
        </p:txBody>
      </p:sp>
      <p:sp>
        <p:nvSpPr>
          <p:cNvPr id="60420" name="Date Placeholder 1">
            <a:extLst>
              <a:ext uri="{FF2B5EF4-FFF2-40B4-BE49-F238E27FC236}">
                <a16:creationId xmlns:a16="http://schemas.microsoft.com/office/drawing/2014/main" id="{769B5DF2-D0AD-3444-BCC2-E6B8F8F64E64}"/>
              </a:ext>
            </a:extLst>
          </p:cNvPr>
          <p:cNvSpPr>
            <a:spLocks noGrp="1" noChangeArrowheads="1"/>
          </p:cNvSpPr>
          <p:nvPr>
            <p:ph type="dt" sz="quarter" idx="10"/>
          </p:nvPr>
        </p:nvSpPr>
        <p:spPr bwMode="auto">
          <a:xfrm>
            <a:off x="7574443" y="6365498"/>
            <a:ext cx="990599" cy="2286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bodyPr>
          <a:lstStyle>
            <a:defPPr>
              <a:defRPr lang="en-US"/>
            </a:defPPr>
            <a:lvl1pPr marL="0" algn="r" defTabSz="457200" rtl="0" eaLnBrk="1" latinLnBrk="0" hangingPunct="1">
              <a:defRPr sz="900" b="1" i="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en-US" sz="900" dirty="0">
              <a:solidFill>
                <a:schemeClr val="accent1"/>
              </a:solidFill>
            </a:endParaRPr>
          </a:p>
        </p:txBody>
      </p:sp>
      <p:sp>
        <p:nvSpPr>
          <p:cNvPr id="60421" name="Footer Placeholder 2">
            <a:extLst>
              <a:ext uri="{FF2B5EF4-FFF2-40B4-BE49-F238E27FC236}">
                <a16:creationId xmlns:a16="http://schemas.microsoft.com/office/drawing/2014/main" id="{D26EAE9D-A9C7-E346-A3D6-58B33C2401C2}"/>
              </a:ext>
            </a:extLst>
          </p:cNvPr>
          <p:cNvSpPr>
            <a:spLocks noGrp="1" noChangeArrowheads="1"/>
          </p:cNvSpPr>
          <p:nvPr>
            <p:ph type="ftr" sz="quarter" idx="11"/>
          </p:nvPr>
        </p:nvSpPr>
        <p:spPr bwMode="auto">
          <a:xfrm>
            <a:off x="590843" y="6365497"/>
            <a:ext cx="3859795" cy="2286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bodyPr>
          <a:lstStyle>
            <a:defPPr>
              <a:defRPr lang="en-US"/>
            </a:defPPr>
            <a:lvl1pPr marL="0" algn="l" defTabSz="457200" rtl="0" eaLnBrk="1" latinLnBrk="0" hangingPunct="1">
              <a:defRPr sz="900" b="1" i="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en-US" sz="900" dirty="0">
              <a:solidFill>
                <a:schemeClr val="accent1"/>
              </a:solidFill>
            </a:endParaRPr>
          </a:p>
        </p:txBody>
      </p:sp>
    </p:spTree>
    <p:extLst>
      <p:ext uri="{BB962C8B-B14F-4D97-AF65-F5344CB8AC3E}">
        <p14:creationId xmlns:p14="http://schemas.microsoft.com/office/powerpoint/2010/main" val="19715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type="body" idx="1"/>
          </p:nvPr>
        </p:nvSpPr>
        <p:spPr/>
        <p:txBody>
          <a:bodyPr>
            <a:normAutofit/>
          </a:bodyPr>
          <a:lstStyle/>
          <a:p>
            <a:pPr>
              <a:buNone/>
            </a:pPr>
            <a:r>
              <a:rPr lang="en-US" sz="6600" dirty="0"/>
              <a:t> Is Happiness Good?</a:t>
            </a:r>
          </a:p>
        </p:txBody>
      </p:sp>
      <p:sp>
        <p:nvSpPr>
          <p:cNvPr id="2" name="Title 1"/>
          <p:cNvSpPr>
            <a:spLocks noGrp="1"/>
          </p:cNvSpPr>
          <p:nvPr>
            <p:ph type="title"/>
          </p:nvPr>
        </p:nvSpPr>
        <p:spPr/>
        <p:txBody>
          <a:bodyPr/>
          <a:lstStyle/>
          <a:p>
            <a:endParaRPr lang="en-US"/>
          </a:p>
        </p:txBody>
      </p:sp>
      <p:sp>
        <p:nvSpPr>
          <p:cNvPr id="6" name="Date Placeholder 5"/>
          <p:cNvSpPr>
            <a:spLocks noGrp="1"/>
          </p:cNvSpPr>
          <p:nvPr>
            <p:ph type="dt" sz="half" idx="10"/>
          </p:nvPr>
        </p:nvSpPr>
        <p:spPr/>
        <p:txBody>
          <a:bodyPr/>
          <a:lstStyle/>
          <a:p>
            <a:pPr>
              <a:defRPr/>
            </a:pPr>
            <a:endParaRPr lang="en-US"/>
          </a:p>
        </p:txBody>
      </p:sp>
      <p:sp>
        <p:nvSpPr>
          <p:cNvPr id="7" name="Footer Placeholder 6"/>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1126039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BD17-08EF-9D4C-88B2-4E4DF27B6C3D}"/>
              </a:ext>
            </a:extLst>
          </p:cNvPr>
          <p:cNvSpPr>
            <a:spLocks noGrp="1"/>
          </p:cNvSpPr>
          <p:nvPr>
            <p:ph type="title"/>
          </p:nvPr>
        </p:nvSpPr>
        <p:spPr/>
        <p:txBody>
          <a:bodyPr/>
          <a:lstStyle/>
          <a:p>
            <a:pPr>
              <a:defRPr/>
            </a:pPr>
            <a:r>
              <a:rPr lang="en-US" dirty="0"/>
              <a:t>Is Happiness Good?</a:t>
            </a:r>
          </a:p>
        </p:txBody>
      </p:sp>
      <p:sp>
        <p:nvSpPr>
          <p:cNvPr id="4" name="Content Placeholder 3">
            <a:extLst>
              <a:ext uri="{FF2B5EF4-FFF2-40B4-BE49-F238E27FC236}">
                <a16:creationId xmlns:a16="http://schemas.microsoft.com/office/drawing/2014/main" id="{915AECA0-B9F3-9F45-859B-78C003F6AD1C}"/>
              </a:ext>
            </a:extLst>
          </p:cNvPr>
          <p:cNvSpPr>
            <a:spLocks noGrp="1"/>
          </p:cNvSpPr>
          <p:nvPr>
            <p:ph sz="half" idx="1"/>
          </p:nvPr>
        </p:nvSpPr>
        <p:spPr>
          <a:xfrm>
            <a:off x="76200" y="1600200"/>
            <a:ext cx="3886200" cy="4530725"/>
          </a:xfrm>
        </p:spPr>
        <p:txBody>
          <a:bodyPr/>
          <a:lstStyle/>
          <a:p>
            <a:pPr>
              <a:defRPr/>
            </a:pPr>
            <a:r>
              <a:rPr lang="en-US" dirty="0"/>
              <a:t>Relationships</a:t>
            </a:r>
          </a:p>
          <a:p>
            <a:pPr lvl="1">
              <a:defRPr/>
            </a:pPr>
            <a:r>
              <a:rPr lang="en-US" dirty="0"/>
              <a:t>More friends &amp; social support</a:t>
            </a:r>
          </a:p>
          <a:p>
            <a:pPr lvl="1">
              <a:defRPr/>
            </a:pPr>
            <a:r>
              <a:rPr lang="en-US" dirty="0"/>
              <a:t>More satisfied</a:t>
            </a:r>
          </a:p>
          <a:p>
            <a:pPr marL="457200" lvl="1" indent="0">
              <a:buFontTx/>
              <a:buNone/>
              <a:defRPr/>
            </a:pPr>
            <a:r>
              <a:rPr lang="en-US" dirty="0"/>
              <a:t>   with friendships</a:t>
            </a:r>
          </a:p>
          <a:p>
            <a:pPr lvl="1">
              <a:defRPr/>
            </a:pPr>
            <a:r>
              <a:rPr lang="en-US" dirty="0"/>
              <a:t>Happier and </a:t>
            </a:r>
          </a:p>
          <a:p>
            <a:pPr marL="457200" lvl="1" indent="0">
              <a:buFontTx/>
              <a:buNone/>
              <a:defRPr/>
            </a:pPr>
            <a:r>
              <a:rPr lang="en-US" dirty="0"/>
              <a:t>  more fulfilling       marriages</a:t>
            </a:r>
          </a:p>
        </p:txBody>
      </p:sp>
      <p:pic>
        <p:nvPicPr>
          <p:cNvPr id="22531" name="Content Placeholder 6">
            <a:extLst>
              <a:ext uri="{FF2B5EF4-FFF2-40B4-BE49-F238E27FC236}">
                <a16:creationId xmlns:a16="http://schemas.microsoft.com/office/drawing/2014/main" id="{AEAEC507-2394-AD4C-B7DC-DDE51847858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352800" y="2722562"/>
            <a:ext cx="5689600" cy="2286000"/>
          </a:xfrm>
        </p:spPr>
      </p:pic>
    </p:spTree>
    <p:extLst>
      <p:ext uri="{BB962C8B-B14F-4D97-AF65-F5344CB8AC3E}">
        <p14:creationId xmlns:p14="http://schemas.microsoft.com/office/powerpoint/2010/main" val="3783020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BD17-08EF-9D4C-88B2-4E4DF27B6C3D}"/>
              </a:ext>
            </a:extLst>
          </p:cNvPr>
          <p:cNvSpPr>
            <a:spLocks noGrp="1"/>
          </p:cNvSpPr>
          <p:nvPr>
            <p:ph type="title"/>
          </p:nvPr>
        </p:nvSpPr>
        <p:spPr/>
        <p:txBody>
          <a:bodyPr/>
          <a:lstStyle/>
          <a:p>
            <a:pPr>
              <a:defRPr/>
            </a:pPr>
            <a:r>
              <a:rPr lang="en-US" dirty="0"/>
              <a:t>Is Happiness Good?</a:t>
            </a:r>
          </a:p>
        </p:txBody>
      </p:sp>
      <p:sp>
        <p:nvSpPr>
          <p:cNvPr id="4" name="Content Placeholder 3">
            <a:extLst>
              <a:ext uri="{FF2B5EF4-FFF2-40B4-BE49-F238E27FC236}">
                <a16:creationId xmlns:a16="http://schemas.microsoft.com/office/drawing/2014/main" id="{915AECA0-B9F3-9F45-859B-78C003F6AD1C}"/>
              </a:ext>
            </a:extLst>
          </p:cNvPr>
          <p:cNvSpPr>
            <a:spLocks noGrp="1"/>
          </p:cNvSpPr>
          <p:nvPr>
            <p:ph sz="half" idx="1"/>
          </p:nvPr>
        </p:nvSpPr>
        <p:spPr>
          <a:xfrm>
            <a:off x="-152400" y="1828800"/>
            <a:ext cx="4648200" cy="4302125"/>
          </a:xfrm>
        </p:spPr>
        <p:txBody>
          <a:bodyPr>
            <a:normAutofit fontScale="92500" lnSpcReduction="10000"/>
          </a:bodyPr>
          <a:lstStyle/>
          <a:p>
            <a:pPr>
              <a:defRPr/>
            </a:pPr>
            <a:r>
              <a:rPr lang="en-US" dirty="0"/>
              <a:t>Health</a:t>
            </a:r>
          </a:p>
          <a:p>
            <a:pPr lvl="1">
              <a:defRPr/>
            </a:pPr>
            <a:r>
              <a:rPr lang="en-US" dirty="0"/>
              <a:t>Fewer self- reported</a:t>
            </a:r>
          </a:p>
          <a:p>
            <a:pPr marL="365760" lvl="1" indent="0">
              <a:buNone/>
              <a:defRPr/>
            </a:pPr>
            <a:r>
              <a:rPr lang="en-US" dirty="0"/>
              <a:t>   physical &amp; mental </a:t>
            </a:r>
          </a:p>
          <a:p>
            <a:pPr marL="457200" lvl="1" indent="0">
              <a:buFontTx/>
              <a:buNone/>
              <a:defRPr/>
            </a:pPr>
            <a:r>
              <a:rPr lang="en-US" dirty="0"/>
              <a:t>  health symptoms</a:t>
            </a:r>
          </a:p>
          <a:p>
            <a:pPr lvl="1">
              <a:defRPr/>
            </a:pPr>
            <a:r>
              <a:rPr lang="en-US" dirty="0"/>
              <a:t>More active and energetic</a:t>
            </a:r>
          </a:p>
          <a:p>
            <a:pPr lvl="1">
              <a:defRPr/>
            </a:pPr>
            <a:r>
              <a:rPr lang="en-US" dirty="0"/>
              <a:t>Enhanced immune function</a:t>
            </a:r>
          </a:p>
          <a:p>
            <a:pPr lvl="1">
              <a:defRPr/>
            </a:pPr>
            <a:r>
              <a:rPr lang="en-US" dirty="0"/>
              <a:t>Older adults who are happier show slower decline in physical function and fewer impairments in daily activities </a:t>
            </a:r>
            <a:r>
              <a:rPr lang="en-US" sz="1700" dirty="0"/>
              <a:t>(Steptoe et al,2014) </a:t>
            </a:r>
          </a:p>
          <a:p>
            <a:pPr lvl="1">
              <a:defRPr/>
            </a:pPr>
            <a:r>
              <a:rPr lang="en-US" dirty="0"/>
              <a:t>Live longer!</a:t>
            </a:r>
          </a:p>
        </p:txBody>
      </p:sp>
      <p:pic>
        <p:nvPicPr>
          <p:cNvPr id="23555" name="Content Placeholder 5">
            <a:extLst>
              <a:ext uri="{FF2B5EF4-FFF2-40B4-BE49-F238E27FC236}">
                <a16:creationId xmlns:a16="http://schemas.microsoft.com/office/drawing/2014/main" id="{7BAACC44-7BE7-3F42-824A-3E61BF4AF27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60174" y="2057400"/>
            <a:ext cx="5029200" cy="3200400"/>
          </a:xfrm>
        </p:spPr>
      </p:pic>
    </p:spTree>
    <p:extLst>
      <p:ext uri="{BB962C8B-B14F-4D97-AF65-F5344CB8AC3E}">
        <p14:creationId xmlns:p14="http://schemas.microsoft.com/office/powerpoint/2010/main" val="3262609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531061F-86DB-5E4F-AF48-3BB39747BFF2}"/>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CA1D5022-45A3-ED44-8B6F-B6172FCF5763}"/>
              </a:ext>
            </a:extLst>
          </p:cNvPr>
          <p:cNvSpPr>
            <a:spLocks noGrp="1"/>
          </p:cNvSpPr>
          <p:nvPr>
            <p:ph type="ftr" sz="quarter" idx="11"/>
          </p:nvPr>
        </p:nvSpPr>
        <p:spPr/>
        <p:txBody>
          <a:bodyPr/>
          <a:lstStyle/>
          <a:p>
            <a:pPr>
              <a:defRPr/>
            </a:pPr>
            <a:endParaRPr lang="en-US"/>
          </a:p>
        </p:txBody>
      </p:sp>
      <p:graphicFrame>
        <p:nvGraphicFramePr>
          <p:cNvPr id="6" name="Object 5">
            <a:extLst>
              <a:ext uri="{FF2B5EF4-FFF2-40B4-BE49-F238E27FC236}">
                <a16:creationId xmlns:a16="http://schemas.microsoft.com/office/drawing/2014/main" id="{349688F7-1501-8842-A300-1DAF74D4B46D}"/>
              </a:ext>
            </a:extLst>
          </p:cNvPr>
          <p:cNvGraphicFramePr>
            <a:graphicFrameLocks noChangeAspect="1"/>
          </p:cNvGraphicFramePr>
          <p:nvPr>
            <p:extLst>
              <p:ext uri="{D42A27DB-BD31-4B8C-83A1-F6EECF244321}">
                <p14:modId xmlns:p14="http://schemas.microsoft.com/office/powerpoint/2010/main" val="2204946851"/>
              </p:ext>
            </p:extLst>
          </p:nvPr>
        </p:nvGraphicFramePr>
        <p:xfrm>
          <a:off x="1981200" y="462008"/>
          <a:ext cx="4724400" cy="5817726"/>
        </p:xfrm>
        <a:graphic>
          <a:graphicData uri="http://schemas.openxmlformats.org/presentationml/2006/ole">
            <mc:AlternateContent xmlns:mc="http://schemas.openxmlformats.org/markup-compatibility/2006">
              <mc:Choice xmlns:v="urn:schemas-microsoft-com:vml" Requires="v">
                <p:oleObj spid="_x0000_s4105" name="Document" r:id="rId3" imgW="5486400" imgH="8547100" progId="Word.Document.12">
                  <p:embed/>
                </p:oleObj>
              </mc:Choice>
              <mc:Fallback>
                <p:oleObj name="Document" r:id="rId3" imgW="5486400" imgH="8547100" progId="Word.Document.12">
                  <p:embed/>
                  <p:pic>
                    <p:nvPicPr>
                      <p:cNvPr id="0" name=""/>
                      <p:cNvPicPr/>
                      <p:nvPr/>
                    </p:nvPicPr>
                    <p:blipFill>
                      <a:blip r:embed="rId4"/>
                      <a:stretch>
                        <a:fillRect/>
                      </a:stretch>
                    </p:blipFill>
                    <p:spPr>
                      <a:xfrm>
                        <a:off x="1981200" y="462008"/>
                        <a:ext cx="4724400" cy="5817726"/>
                      </a:xfrm>
                      <a:prstGeom prst="rect">
                        <a:avLst/>
                      </a:prstGeom>
                    </p:spPr>
                  </p:pic>
                </p:oleObj>
              </mc:Fallback>
            </mc:AlternateContent>
          </a:graphicData>
        </a:graphic>
      </p:graphicFrame>
    </p:spTree>
    <p:extLst>
      <p:ext uri="{BB962C8B-B14F-4D97-AF65-F5344CB8AC3E}">
        <p14:creationId xmlns:p14="http://schemas.microsoft.com/office/powerpoint/2010/main" val="29111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BD17-08EF-9D4C-88B2-4E4DF27B6C3D}"/>
              </a:ext>
            </a:extLst>
          </p:cNvPr>
          <p:cNvSpPr>
            <a:spLocks noGrp="1"/>
          </p:cNvSpPr>
          <p:nvPr>
            <p:ph type="title"/>
          </p:nvPr>
        </p:nvSpPr>
        <p:spPr/>
        <p:txBody>
          <a:bodyPr/>
          <a:lstStyle/>
          <a:p>
            <a:pPr>
              <a:defRPr/>
            </a:pPr>
            <a:r>
              <a:rPr lang="en-US" dirty="0"/>
              <a:t>Is Happiness Good?</a:t>
            </a:r>
          </a:p>
        </p:txBody>
      </p:sp>
      <p:sp>
        <p:nvSpPr>
          <p:cNvPr id="4" name="Content Placeholder 3">
            <a:extLst>
              <a:ext uri="{FF2B5EF4-FFF2-40B4-BE49-F238E27FC236}">
                <a16:creationId xmlns:a16="http://schemas.microsoft.com/office/drawing/2014/main" id="{915AECA0-B9F3-9F45-859B-78C003F6AD1C}"/>
              </a:ext>
            </a:extLst>
          </p:cNvPr>
          <p:cNvSpPr>
            <a:spLocks noGrp="1"/>
          </p:cNvSpPr>
          <p:nvPr>
            <p:ph sz="half" idx="1"/>
          </p:nvPr>
        </p:nvSpPr>
        <p:spPr>
          <a:xfrm>
            <a:off x="0" y="1446213"/>
            <a:ext cx="3276600" cy="4606925"/>
          </a:xfrm>
        </p:spPr>
        <p:txBody>
          <a:bodyPr>
            <a:normAutofit fontScale="92500" lnSpcReduction="20000"/>
          </a:bodyPr>
          <a:lstStyle/>
          <a:p>
            <a:pPr>
              <a:defRPr/>
            </a:pPr>
            <a:r>
              <a:rPr lang="en-US" dirty="0"/>
              <a:t>Work</a:t>
            </a:r>
          </a:p>
          <a:p>
            <a:pPr lvl="1">
              <a:defRPr/>
            </a:pPr>
            <a:r>
              <a:rPr lang="en-US" sz="2200" dirty="0"/>
              <a:t>More likely to get </a:t>
            </a:r>
          </a:p>
          <a:p>
            <a:pPr marL="457200" lvl="1" indent="0">
              <a:buFontTx/>
              <a:buNone/>
              <a:defRPr/>
            </a:pPr>
            <a:r>
              <a:rPr lang="en-US" sz="2200" dirty="0"/>
              <a:t>   job interviews</a:t>
            </a:r>
          </a:p>
          <a:p>
            <a:pPr lvl="1">
              <a:defRPr/>
            </a:pPr>
            <a:r>
              <a:rPr lang="en-US" sz="2200" dirty="0"/>
              <a:t>Superior performance</a:t>
            </a:r>
          </a:p>
          <a:p>
            <a:pPr marL="457200" lvl="1" indent="0">
              <a:buFontTx/>
              <a:buNone/>
              <a:defRPr/>
            </a:pPr>
            <a:r>
              <a:rPr lang="en-US" sz="2200" dirty="0"/>
              <a:t>   &amp; productivity  </a:t>
            </a:r>
          </a:p>
          <a:p>
            <a:pPr lvl="1">
              <a:defRPr/>
            </a:pPr>
            <a:r>
              <a:rPr lang="en-US" sz="2200" dirty="0"/>
              <a:t>Higher supervisor ratings</a:t>
            </a:r>
          </a:p>
          <a:p>
            <a:pPr lvl="1">
              <a:defRPr/>
            </a:pPr>
            <a:r>
              <a:rPr lang="en-US" sz="2200" dirty="0"/>
              <a:t>More organizational</a:t>
            </a:r>
          </a:p>
          <a:p>
            <a:pPr marL="457200" lvl="1" indent="0">
              <a:buFontTx/>
              <a:buNone/>
              <a:defRPr/>
            </a:pPr>
            <a:r>
              <a:rPr lang="en-US" sz="2200" dirty="0"/>
              <a:t>   citizenship</a:t>
            </a:r>
          </a:p>
          <a:p>
            <a:pPr lvl="1">
              <a:defRPr/>
            </a:pPr>
            <a:r>
              <a:rPr lang="en-US" sz="2200" dirty="0"/>
              <a:t>Higher incomes</a:t>
            </a:r>
          </a:p>
          <a:p>
            <a:pPr lvl="2">
              <a:defRPr/>
            </a:pPr>
            <a:r>
              <a:rPr lang="en-US" sz="1900" dirty="0"/>
              <a:t>Positive affect in adolescence/early adulthood associated with higher income at age 29</a:t>
            </a:r>
          </a:p>
          <a:p>
            <a:pPr lvl="2">
              <a:defRPr/>
            </a:pPr>
            <a:endParaRPr lang="en-US" sz="1900" dirty="0"/>
          </a:p>
          <a:p>
            <a:pPr lvl="2">
              <a:defRPr/>
            </a:pPr>
            <a:endParaRPr lang="en-US" sz="1900" dirty="0"/>
          </a:p>
          <a:p>
            <a:pPr lvl="1">
              <a:defRPr/>
            </a:pPr>
            <a:endParaRPr lang="en-US" dirty="0"/>
          </a:p>
        </p:txBody>
      </p:sp>
      <p:pic>
        <p:nvPicPr>
          <p:cNvPr id="25603" name="Content Placeholder 5">
            <a:extLst>
              <a:ext uri="{FF2B5EF4-FFF2-40B4-BE49-F238E27FC236}">
                <a16:creationId xmlns:a16="http://schemas.microsoft.com/office/drawing/2014/main" id="{C4906CBC-C02A-6C46-A97F-7CEC58F22E8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429000" y="2187575"/>
            <a:ext cx="5894388" cy="3124200"/>
          </a:xfrm>
        </p:spPr>
      </p:pic>
    </p:spTree>
    <p:extLst>
      <p:ext uri="{BB962C8B-B14F-4D97-AF65-F5344CB8AC3E}">
        <p14:creationId xmlns:p14="http://schemas.microsoft.com/office/powerpoint/2010/main" val="3027231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BD17-08EF-9D4C-88B2-4E4DF27B6C3D}"/>
              </a:ext>
            </a:extLst>
          </p:cNvPr>
          <p:cNvSpPr>
            <a:spLocks noGrp="1"/>
          </p:cNvSpPr>
          <p:nvPr>
            <p:ph type="title"/>
          </p:nvPr>
        </p:nvSpPr>
        <p:spPr/>
        <p:txBody>
          <a:bodyPr/>
          <a:lstStyle/>
          <a:p>
            <a:pPr>
              <a:defRPr/>
            </a:pPr>
            <a:r>
              <a:rPr lang="en-US" dirty="0"/>
              <a:t>Is Happiness Good?</a:t>
            </a:r>
          </a:p>
        </p:txBody>
      </p:sp>
      <p:sp>
        <p:nvSpPr>
          <p:cNvPr id="4" name="Content Placeholder 3">
            <a:extLst>
              <a:ext uri="{FF2B5EF4-FFF2-40B4-BE49-F238E27FC236}">
                <a16:creationId xmlns:a16="http://schemas.microsoft.com/office/drawing/2014/main" id="{915AECA0-B9F3-9F45-859B-78C003F6AD1C}"/>
              </a:ext>
            </a:extLst>
          </p:cNvPr>
          <p:cNvSpPr>
            <a:spLocks noGrp="1"/>
          </p:cNvSpPr>
          <p:nvPr>
            <p:ph sz="half" idx="1"/>
          </p:nvPr>
        </p:nvSpPr>
        <p:spPr>
          <a:xfrm>
            <a:off x="609600" y="1981199"/>
            <a:ext cx="3886200" cy="4180367"/>
          </a:xfrm>
        </p:spPr>
        <p:txBody>
          <a:bodyPr/>
          <a:lstStyle/>
          <a:p>
            <a:pPr>
              <a:defRPr/>
            </a:pPr>
            <a:r>
              <a:rPr lang="en-US" dirty="0"/>
              <a:t>Creativity and Problem-solving</a:t>
            </a:r>
          </a:p>
          <a:p>
            <a:pPr lvl="1">
              <a:defRPr/>
            </a:pPr>
            <a:r>
              <a:rPr lang="en-US" dirty="0"/>
              <a:t>Induced positive moods suggest pleasant emotions lead to more flexible thinking and originality</a:t>
            </a:r>
          </a:p>
        </p:txBody>
      </p:sp>
      <p:pic>
        <p:nvPicPr>
          <p:cNvPr id="24579" name="Content Placeholder 5">
            <a:extLst>
              <a:ext uri="{FF2B5EF4-FFF2-40B4-BE49-F238E27FC236}">
                <a16:creationId xmlns:a16="http://schemas.microsoft.com/office/drawing/2014/main" id="{5E57C93E-8847-7645-B010-6CF137D719B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81945" y="2199167"/>
            <a:ext cx="4495800" cy="3352800"/>
          </a:xfrm>
        </p:spPr>
      </p:pic>
    </p:spTree>
    <p:extLst>
      <p:ext uri="{BB962C8B-B14F-4D97-AF65-F5344CB8AC3E}">
        <p14:creationId xmlns:p14="http://schemas.microsoft.com/office/powerpoint/2010/main" val="2589764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D2B1-B1AF-E246-B297-78C5594CFD90}"/>
              </a:ext>
            </a:extLst>
          </p:cNvPr>
          <p:cNvSpPr>
            <a:spLocks noGrp="1"/>
          </p:cNvSpPr>
          <p:nvPr>
            <p:ph type="title"/>
          </p:nvPr>
        </p:nvSpPr>
        <p:spPr/>
        <p:txBody>
          <a:bodyPr>
            <a:noAutofit/>
          </a:bodyPr>
          <a:lstStyle/>
          <a:p>
            <a:r>
              <a:rPr lang="en-US" sz="3600" dirty="0"/>
              <a:t>Seligman’s PERMA Model of Subjective Well-Being</a:t>
            </a:r>
          </a:p>
        </p:txBody>
      </p:sp>
      <p:sp>
        <p:nvSpPr>
          <p:cNvPr id="3" name="Date Placeholder 2">
            <a:extLst>
              <a:ext uri="{FF2B5EF4-FFF2-40B4-BE49-F238E27FC236}">
                <a16:creationId xmlns:a16="http://schemas.microsoft.com/office/drawing/2014/main" id="{F175E89C-F6B2-B64C-820A-07AFF9470B54}"/>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0A1D60EC-E754-D04D-AD9D-A1BF3DC60D71}"/>
              </a:ext>
            </a:extLst>
          </p:cNvPr>
          <p:cNvSpPr>
            <a:spLocks noGrp="1"/>
          </p:cNvSpPr>
          <p:nvPr>
            <p:ph type="ftr" sz="quarter" idx="11"/>
          </p:nvPr>
        </p:nvSpPr>
        <p:spPr/>
        <p:txBody>
          <a:bodyPr/>
          <a:lstStyle/>
          <a:p>
            <a:pPr>
              <a:defRPr/>
            </a:pPr>
            <a:endParaRPr lang="en-US"/>
          </a:p>
        </p:txBody>
      </p:sp>
      <p:sp>
        <p:nvSpPr>
          <p:cNvPr id="5" name="Content Placeholder 4">
            <a:extLst>
              <a:ext uri="{FF2B5EF4-FFF2-40B4-BE49-F238E27FC236}">
                <a16:creationId xmlns:a16="http://schemas.microsoft.com/office/drawing/2014/main" id="{BA74AF9E-831F-B04D-96B3-B9F81AA407C7}"/>
              </a:ext>
            </a:extLst>
          </p:cNvPr>
          <p:cNvSpPr>
            <a:spLocks noGrp="1"/>
          </p:cNvSpPr>
          <p:nvPr>
            <p:ph sz="quarter" idx="1"/>
          </p:nvPr>
        </p:nvSpPr>
        <p:spPr/>
        <p:txBody>
          <a:bodyPr/>
          <a:lstStyle/>
          <a:p>
            <a:endParaRPr lang="en-US" dirty="0"/>
          </a:p>
          <a:p>
            <a:pPr marL="0" indent="0">
              <a:buNone/>
            </a:pPr>
            <a:endParaRPr lang="en-US" dirty="0"/>
          </a:p>
        </p:txBody>
      </p:sp>
      <p:pic>
        <p:nvPicPr>
          <p:cNvPr id="7" name="Picture 6">
            <a:extLst>
              <a:ext uri="{FF2B5EF4-FFF2-40B4-BE49-F238E27FC236}">
                <a16:creationId xmlns:a16="http://schemas.microsoft.com/office/drawing/2014/main" id="{BBCDA885-2418-9248-8415-7FC2026FCB96}"/>
              </a:ext>
            </a:extLst>
          </p:cNvPr>
          <p:cNvPicPr>
            <a:picLocks noChangeAspect="1"/>
          </p:cNvPicPr>
          <p:nvPr/>
        </p:nvPicPr>
        <p:blipFill>
          <a:blip r:embed="rId2"/>
          <a:stretch>
            <a:fillRect/>
          </a:stretch>
        </p:blipFill>
        <p:spPr>
          <a:xfrm>
            <a:off x="1371600" y="1771650"/>
            <a:ext cx="6527946" cy="4324350"/>
          </a:xfrm>
          <a:prstGeom prst="rect">
            <a:avLst/>
          </a:prstGeom>
        </p:spPr>
      </p:pic>
    </p:spTree>
    <p:extLst>
      <p:ext uri="{BB962C8B-B14F-4D97-AF65-F5344CB8AC3E}">
        <p14:creationId xmlns:p14="http://schemas.microsoft.com/office/powerpoint/2010/main" val="2631866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0C438A-39CC-4344-B4BF-1A7C00401E2B}"/>
              </a:ext>
            </a:extLst>
          </p:cNvPr>
          <p:cNvSpPr>
            <a:spLocks noGrp="1"/>
          </p:cNvSpPr>
          <p:nvPr>
            <p:ph type="title"/>
          </p:nvPr>
        </p:nvSpPr>
        <p:spPr/>
        <p:txBody>
          <a:bodyPr/>
          <a:lstStyle/>
          <a:p>
            <a:r>
              <a:rPr lang="en-US" dirty="0"/>
              <a:t>A WEIRD caveat….</a:t>
            </a:r>
          </a:p>
        </p:txBody>
      </p:sp>
      <p:sp>
        <p:nvSpPr>
          <p:cNvPr id="3" name="Date Placeholder 2">
            <a:extLst>
              <a:ext uri="{FF2B5EF4-FFF2-40B4-BE49-F238E27FC236}">
                <a16:creationId xmlns:a16="http://schemas.microsoft.com/office/drawing/2014/main" id="{2CA648B5-AFCF-7C45-9D10-F65BF9895A09}"/>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205A3CF7-60AB-814D-9EEF-1889D91FB1A8}"/>
              </a:ext>
            </a:extLst>
          </p:cNvPr>
          <p:cNvSpPr>
            <a:spLocks noGrp="1"/>
          </p:cNvSpPr>
          <p:nvPr>
            <p:ph type="ftr" sz="quarter" idx="11"/>
          </p:nvPr>
        </p:nvSpPr>
        <p:spPr/>
        <p:txBody>
          <a:bodyPr/>
          <a:lstStyle/>
          <a:p>
            <a:pPr>
              <a:defRPr/>
            </a:pPr>
            <a:endParaRPr lang="en-US"/>
          </a:p>
        </p:txBody>
      </p:sp>
      <p:sp>
        <p:nvSpPr>
          <p:cNvPr id="5" name="Content Placeholder 4">
            <a:extLst>
              <a:ext uri="{FF2B5EF4-FFF2-40B4-BE49-F238E27FC236}">
                <a16:creationId xmlns:a16="http://schemas.microsoft.com/office/drawing/2014/main" id="{19D56364-CA11-BB45-9740-0F7E245D8D7A}"/>
              </a:ext>
            </a:extLst>
          </p:cNvPr>
          <p:cNvSpPr>
            <a:spLocks noGrp="1"/>
          </p:cNvSpPr>
          <p:nvPr>
            <p:ph sz="quarter" idx="4294967295"/>
          </p:nvPr>
        </p:nvSpPr>
        <p:spPr>
          <a:xfrm>
            <a:off x="990600" y="1600200"/>
            <a:ext cx="8153400" cy="4495800"/>
          </a:xfrm>
        </p:spPr>
        <p:txBody>
          <a:bodyPr/>
          <a:lstStyle/>
          <a:p>
            <a:pPr marL="0" indent="0">
              <a:buNone/>
            </a:pPr>
            <a:endParaRPr lang="en-US" dirty="0"/>
          </a:p>
        </p:txBody>
      </p:sp>
    </p:spTree>
    <p:extLst>
      <p:ext uri="{BB962C8B-B14F-4D97-AF65-F5344CB8AC3E}">
        <p14:creationId xmlns:p14="http://schemas.microsoft.com/office/powerpoint/2010/main" val="2289470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B468FAA-2267-174F-A91A-98AD5D6D4106}"/>
              </a:ext>
            </a:extLst>
          </p:cNvPr>
          <p:cNvSpPr>
            <a:spLocks noGrp="1"/>
          </p:cNvSpPr>
          <p:nvPr>
            <p:ph type="title"/>
          </p:nvPr>
        </p:nvSpPr>
        <p:spPr/>
        <p:txBody>
          <a:bodyPr/>
          <a:lstStyle/>
          <a:p>
            <a:r>
              <a:rPr lang="en-US" dirty="0"/>
              <a:t>The Secret to Happiness…</a:t>
            </a:r>
          </a:p>
        </p:txBody>
      </p:sp>
      <p:sp>
        <p:nvSpPr>
          <p:cNvPr id="3" name="Date Placeholder 2">
            <a:extLst>
              <a:ext uri="{FF2B5EF4-FFF2-40B4-BE49-F238E27FC236}">
                <a16:creationId xmlns:a16="http://schemas.microsoft.com/office/drawing/2014/main" id="{FFAF2B05-6F48-E844-8F6E-2BDDA2AD2B08}"/>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4E4A4237-E3CB-E743-80DB-F6FBE6A38964}"/>
              </a:ext>
            </a:extLst>
          </p:cNvPr>
          <p:cNvSpPr>
            <a:spLocks noGrp="1"/>
          </p:cNvSpPr>
          <p:nvPr>
            <p:ph type="ftr" sz="quarter" idx="11"/>
          </p:nvPr>
        </p:nvSpPr>
        <p:spPr/>
        <p:txBody>
          <a:bodyPr/>
          <a:lstStyle/>
          <a:p>
            <a:pPr>
              <a:defRPr/>
            </a:pPr>
            <a:r>
              <a:rPr lang="en-US" dirty="0"/>
              <a:t>St. Martins in the Caribbean</a:t>
            </a:r>
          </a:p>
        </p:txBody>
      </p:sp>
      <p:pic>
        <p:nvPicPr>
          <p:cNvPr id="7" name="Content Placeholder 6">
            <a:extLst>
              <a:ext uri="{FF2B5EF4-FFF2-40B4-BE49-F238E27FC236}">
                <a16:creationId xmlns:a16="http://schemas.microsoft.com/office/drawing/2014/main" id="{9F8A5CF0-5E80-F641-A63C-8D6D83D9653D}"/>
              </a:ext>
            </a:extLst>
          </p:cNvPr>
          <p:cNvPicPr>
            <a:picLocks noGrp="1" noChangeAspect="1"/>
          </p:cNvPicPr>
          <p:nvPr>
            <p:ph sz="quarter" idx="1"/>
          </p:nvPr>
        </p:nvPicPr>
        <p:blipFill>
          <a:blip r:embed="rId2"/>
          <a:stretch>
            <a:fillRect/>
          </a:stretch>
        </p:blipFill>
        <p:spPr>
          <a:xfrm rot="5400000">
            <a:off x="2441575" y="2162175"/>
            <a:ext cx="4495800" cy="3371850"/>
          </a:xfrm>
        </p:spPr>
      </p:pic>
    </p:spTree>
    <p:extLst>
      <p:ext uri="{BB962C8B-B14F-4D97-AF65-F5344CB8AC3E}">
        <p14:creationId xmlns:p14="http://schemas.microsoft.com/office/powerpoint/2010/main" val="712080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a:t>How happy are Americans at work?</a:t>
            </a:r>
          </a:p>
        </p:txBody>
      </p:sp>
      <p:pic>
        <p:nvPicPr>
          <p:cNvPr id="8" name="Content Placeholder 7"/>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1827" y="2286001"/>
            <a:ext cx="4502573" cy="2721710"/>
          </a:xfrm>
        </p:spPr>
      </p:pic>
      <p:sp>
        <p:nvSpPr>
          <p:cNvPr id="3" name="Date Placeholder 2"/>
          <p:cNvSpPr>
            <a:spLocks noGrp="1"/>
          </p:cNvSpPr>
          <p:nvPr>
            <p:ph type="dt" sz="half" idx="15"/>
          </p:nvPr>
        </p:nvSpPr>
        <p:spPr/>
        <p:txBody>
          <a:bodyPr/>
          <a:lstStyle/>
          <a:p>
            <a:pPr>
              <a:defRPr/>
            </a:pPr>
            <a:endParaRPr lang="en-US"/>
          </a:p>
        </p:txBody>
      </p:sp>
      <p:sp>
        <p:nvSpPr>
          <p:cNvPr id="4" name="Footer Placeholder 3"/>
          <p:cNvSpPr>
            <a:spLocks noGrp="1"/>
          </p:cNvSpPr>
          <p:nvPr>
            <p:ph type="ftr" sz="quarter" idx="17"/>
          </p:nvPr>
        </p:nvSpPr>
        <p:spPr/>
        <p:txBody>
          <a:bodyPr/>
          <a:lstStyle/>
          <a:p>
            <a:pPr>
              <a:defRPr/>
            </a:pPr>
            <a:endParaRPr lang="en-US"/>
          </a:p>
        </p:txBody>
      </p:sp>
      <p:pic>
        <p:nvPicPr>
          <p:cNvPr id="11" name="Content Placeholder 10"/>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800600" y="2305423"/>
            <a:ext cx="4048368" cy="2682865"/>
          </a:xfrm>
        </p:spPr>
      </p:pic>
    </p:spTree>
    <p:extLst>
      <p:ext uri="{BB962C8B-B14F-4D97-AF65-F5344CB8AC3E}">
        <p14:creationId xmlns:p14="http://schemas.microsoft.com/office/powerpoint/2010/main" val="2141923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Social Survey (2018)</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dirty="0"/>
          </a:p>
        </p:txBody>
      </p:sp>
      <p:sp>
        <p:nvSpPr>
          <p:cNvPr id="5" name="Content Placeholder 4"/>
          <p:cNvSpPr>
            <a:spLocks noGrp="1"/>
          </p:cNvSpPr>
          <p:nvPr>
            <p:ph sz="quarter" idx="1"/>
          </p:nvPr>
        </p:nvSpPr>
        <p:spPr>
          <a:xfrm>
            <a:off x="612648" y="1828800"/>
            <a:ext cx="8153400" cy="4267200"/>
          </a:xfrm>
        </p:spPr>
        <p:txBody>
          <a:bodyPr>
            <a:normAutofit/>
          </a:bodyPr>
          <a:lstStyle/>
          <a:p>
            <a:r>
              <a:rPr lang="en-US" sz="4000" dirty="0"/>
              <a:t>48% “Very satisfied”</a:t>
            </a:r>
          </a:p>
          <a:p>
            <a:r>
              <a:rPr lang="en-US" sz="4000" dirty="0"/>
              <a:t>41% “Somewhat satisfied”</a:t>
            </a:r>
          </a:p>
        </p:txBody>
      </p:sp>
    </p:spTree>
    <p:extLst>
      <p:ext uri="{BB962C8B-B14F-4D97-AF65-F5344CB8AC3E}">
        <p14:creationId xmlns:p14="http://schemas.microsoft.com/office/powerpoint/2010/main" val="1672781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43B8B-833B-4642-816A-F018AAECF093}"/>
              </a:ext>
            </a:extLst>
          </p:cNvPr>
          <p:cNvSpPr>
            <a:spLocks noGrp="1"/>
          </p:cNvSpPr>
          <p:nvPr>
            <p:ph type="title"/>
          </p:nvPr>
        </p:nvSpPr>
        <p:spPr>
          <a:xfrm>
            <a:off x="612648" y="228600"/>
            <a:ext cx="8153400" cy="1447800"/>
          </a:xfrm>
        </p:spPr>
        <p:txBody>
          <a:bodyPr>
            <a:normAutofit fontScale="90000"/>
          </a:bodyPr>
          <a:lstStyle/>
          <a:p>
            <a:pPr fontAlgn="ctr"/>
            <a:br>
              <a:rPr lang="en-US" dirty="0"/>
            </a:br>
            <a:r>
              <a:rPr lang="en-US" dirty="0"/>
              <a:t>2018 Work and Well-Being Report </a:t>
            </a:r>
            <a:br>
              <a:rPr lang="en-US" dirty="0"/>
            </a:br>
            <a:r>
              <a:rPr lang="en-US" sz="2400" dirty="0" err="1"/>
              <a:t>www.infocoponline.es</a:t>
            </a:r>
            <a:r>
              <a:rPr lang="en-US" sz="2400" dirty="0"/>
              <a:t>/pdf/work-and-wellbeing-survey-</a:t>
            </a:r>
            <a:r>
              <a:rPr lang="en-US" sz="2400" dirty="0" err="1"/>
              <a:t>results.pdf</a:t>
            </a:r>
            <a:br>
              <a:rPr lang="en-US" dirty="0"/>
            </a:br>
            <a:br>
              <a:rPr lang="en-US" dirty="0"/>
            </a:br>
            <a:endParaRPr lang="en-US" dirty="0"/>
          </a:p>
        </p:txBody>
      </p:sp>
      <p:sp>
        <p:nvSpPr>
          <p:cNvPr id="3" name="Date Placeholder 2">
            <a:extLst>
              <a:ext uri="{FF2B5EF4-FFF2-40B4-BE49-F238E27FC236}">
                <a16:creationId xmlns:a16="http://schemas.microsoft.com/office/drawing/2014/main" id="{BE03D5A3-C466-B64C-AD8B-E01A4117F6BF}"/>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B9497285-0B43-AE41-B6AE-EA13DDB92471}"/>
              </a:ext>
            </a:extLst>
          </p:cNvPr>
          <p:cNvSpPr>
            <a:spLocks noGrp="1"/>
          </p:cNvSpPr>
          <p:nvPr>
            <p:ph type="ftr" sz="quarter" idx="11"/>
          </p:nvPr>
        </p:nvSpPr>
        <p:spPr/>
        <p:txBody>
          <a:bodyPr/>
          <a:lstStyle/>
          <a:p>
            <a:pPr>
              <a:defRPr/>
            </a:pPr>
            <a:r>
              <a:rPr lang="en-US" dirty="0"/>
              <a:t>American Psychological Association, Center for Organizational Excellence </a:t>
            </a:r>
          </a:p>
        </p:txBody>
      </p:sp>
      <p:pic>
        <p:nvPicPr>
          <p:cNvPr id="7" name="Content Placeholder 6">
            <a:extLst>
              <a:ext uri="{FF2B5EF4-FFF2-40B4-BE49-F238E27FC236}">
                <a16:creationId xmlns:a16="http://schemas.microsoft.com/office/drawing/2014/main" id="{8DCECBF5-B7CC-EE4C-9D56-A66C0E822E73}"/>
              </a:ext>
            </a:extLst>
          </p:cNvPr>
          <p:cNvPicPr>
            <a:picLocks noGrp="1" noChangeAspect="1"/>
          </p:cNvPicPr>
          <p:nvPr>
            <p:ph sz="quarter" idx="1"/>
          </p:nvPr>
        </p:nvPicPr>
        <p:blipFill>
          <a:blip r:embed="rId2"/>
          <a:stretch>
            <a:fillRect/>
          </a:stretch>
        </p:blipFill>
        <p:spPr>
          <a:xfrm>
            <a:off x="29817" y="2286000"/>
            <a:ext cx="9247502" cy="3505200"/>
          </a:xfrm>
        </p:spPr>
      </p:pic>
    </p:spTree>
    <p:extLst>
      <p:ext uri="{BB962C8B-B14F-4D97-AF65-F5344CB8AC3E}">
        <p14:creationId xmlns:p14="http://schemas.microsoft.com/office/powerpoint/2010/main" val="3363660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43B8B-833B-4642-816A-F018AAECF093}"/>
              </a:ext>
            </a:extLst>
          </p:cNvPr>
          <p:cNvSpPr>
            <a:spLocks noGrp="1"/>
          </p:cNvSpPr>
          <p:nvPr>
            <p:ph type="title"/>
          </p:nvPr>
        </p:nvSpPr>
        <p:spPr>
          <a:xfrm>
            <a:off x="457200" y="0"/>
            <a:ext cx="8229600" cy="1143000"/>
          </a:xfrm>
        </p:spPr>
        <p:txBody>
          <a:bodyPr>
            <a:normAutofit/>
          </a:bodyPr>
          <a:lstStyle/>
          <a:p>
            <a:r>
              <a:rPr lang="en-US" dirty="0"/>
              <a:t>2018 Work and Well-Being Report</a:t>
            </a:r>
          </a:p>
        </p:txBody>
      </p:sp>
      <p:sp>
        <p:nvSpPr>
          <p:cNvPr id="3" name="Date Placeholder 2">
            <a:extLst>
              <a:ext uri="{FF2B5EF4-FFF2-40B4-BE49-F238E27FC236}">
                <a16:creationId xmlns:a16="http://schemas.microsoft.com/office/drawing/2014/main" id="{BE03D5A3-C466-B64C-AD8B-E01A4117F6BF}"/>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B9497285-0B43-AE41-B6AE-EA13DDB92471}"/>
              </a:ext>
            </a:extLst>
          </p:cNvPr>
          <p:cNvSpPr>
            <a:spLocks noGrp="1"/>
          </p:cNvSpPr>
          <p:nvPr>
            <p:ph type="ftr" sz="quarter" idx="11"/>
          </p:nvPr>
        </p:nvSpPr>
        <p:spPr/>
        <p:txBody>
          <a:bodyPr/>
          <a:lstStyle/>
          <a:p>
            <a:pPr>
              <a:defRPr/>
            </a:pPr>
            <a:r>
              <a:rPr lang="en-US" dirty="0"/>
              <a:t>American Psychological Association, Center for Organizational Excellence</a:t>
            </a:r>
          </a:p>
        </p:txBody>
      </p:sp>
      <p:pic>
        <p:nvPicPr>
          <p:cNvPr id="9" name="Content Placeholder 8">
            <a:extLst>
              <a:ext uri="{FF2B5EF4-FFF2-40B4-BE49-F238E27FC236}">
                <a16:creationId xmlns:a16="http://schemas.microsoft.com/office/drawing/2014/main" id="{F5976665-250B-644D-82EC-71095C78B72D}"/>
              </a:ext>
            </a:extLst>
          </p:cNvPr>
          <p:cNvPicPr>
            <a:picLocks noGrp="1" noChangeAspect="1"/>
          </p:cNvPicPr>
          <p:nvPr>
            <p:ph sz="quarter" idx="1"/>
          </p:nvPr>
        </p:nvPicPr>
        <p:blipFill>
          <a:blip r:embed="rId2"/>
          <a:stretch>
            <a:fillRect/>
          </a:stretch>
        </p:blipFill>
        <p:spPr>
          <a:xfrm>
            <a:off x="1828800" y="1143000"/>
            <a:ext cx="5706334" cy="5029006"/>
          </a:xfrm>
        </p:spPr>
      </p:pic>
    </p:spTree>
    <p:extLst>
      <p:ext uri="{BB962C8B-B14F-4D97-AF65-F5344CB8AC3E}">
        <p14:creationId xmlns:p14="http://schemas.microsoft.com/office/powerpoint/2010/main" val="415353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34017" y="-1057817"/>
            <a:ext cx="7043490" cy="9311524"/>
          </a:xfrm>
          <a:prstGeom prst="rect">
            <a:avLst/>
          </a:prstGeom>
        </p:spPr>
      </p:pic>
    </p:spTree>
    <p:extLst>
      <p:ext uri="{BB962C8B-B14F-4D97-AF65-F5344CB8AC3E}">
        <p14:creationId xmlns:p14="http://schemas.microsoft.com/office/powerpoint/2010/main" val="1076174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challenges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Content Placeholder 4"/>
          <p:cNvSpPr>
            <a:spLocks noGrp="1"/>
          </p:cNvSpPr>
          <p:nvPr>
            <p:ph sz="quarter" idx="1"/>
          </p:nvPr>
        </p:nvSpPr>
        <p:spPr/>
        <p:txBody>
          <a:bodyPr/>
          <a:lstStyle/>
          <a:p>
            <a:r>
              <a:rPr lang="en-US" dirty="0"/>
              <a:t>This seminar aims to help you meet challenges in your work life.  To help make the material more relevant to you, think of one or two problems or challenges you are facing.  You will hear about strategies that may help you to address them effectively.  </a:t>
            </a:r>
          </a:p>
        </p:txBody>
      </p:sp>
    </p:spTree>
    <p:extLst>
      <p:ext uri="{BB962C8B-B14F-4D97-AF65-F5344CB8AC3E}">
        <p14:creationId xmlns:p14="http://schemas.microsoft.com/office/powerpoint/2010/main" val="1668673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a:t>Americans at Work</a:t>
            </a:r>
          </a:p>
        </p:txBody>
      </p:sp>
      <p:pic>
        <p:nvPicPr>
          <p:cNvPr id="8" name="Content Placeholder 7"/>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09600" y="3132189"/>
            <a:ext cx="3886200" cy="2193822"/>
          </a:xfrm>
        </p:spPr>
      </p:pic>
      <p:pic>
        <p:nvPicPr>
          <p:cNvPr id="11" name="Content Placeholder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00600" y="3135323"/>
            <a:ext cx="3886200" cy="2187554"/>
          </a:xfrm>
        </p:spPr>
      </p:pic>
      <p:sp>
        <p:nvSpPr>
          <p:cNvPr id="3" name="Date Placeholder 2"/>
          <p:cNvSpPr>
            <a:spLocks noGrp="1"/>
          </p:cNvSpPr>
          <p:nvPr>
            <p:ph type="dt" sz="half" idx="15"/>
          </p:nvPr>
        </p:nvSpPr>
        <p:spPr/>
        <p:txBody>
          <a:bodyPr/>
          <a:lstStyle/>
          <a:p>
            <a:pPr>
              <a:defRPr/>
            </a:pPr>
            <a:endParaRPr lang="en-US"/>
          </a:p>
        </p:txBody>
      </p:sp>
      <p:sp>
        <p:nvSpPr>
          <p:cNvPr id="4" name="Footer Placeholder 3"/>
          <p:cNvSpPr>
            <a:spLocks noGrp="1"/>
          </p:cNvSpPr>
          <p:nvPr>
            <p:ph type="ftr" sz="quarter" idx="17"/>
          </p:nvPr>
        </p:nvSpPr>
        <p:spPr/>
        <p:txBody>
          <a:bodyPr/>
          <a:lstStyle/>
          <a:p>
            <a:pPr>
              <a:defRPr/>
            </a:pPr>
            <a:endParaRPr lang="en-US"/>
          </a:p>
        </p:txBody>
      </p:sp>
      <p:sp>
        <p:nvSpPr>
          <p:cNvPr id="12" name="Text Placeholder 11"/>
          <p:cNvSpPr>
            <a:spLocks noGrp="1"/>
          </p:cNvSpPr>
          <p:nvPr>
            <p:ph type="body" sz="quarter" idx="1"/>
          </p:nvPr>
        </p:nvSpPr>
        <p:spPr/>
        <p:txBody>
          <a:bodyPr>
            <a:normAutofit/>
          </a:bodyPr>
          <a:lstStyle/>
          <a:p>
            <a:r>
              <a:rPr lang="en-US" sz="3000" dirty="0"/>
              <a:t>Happy?</a:t>
            </a:r>
          </a:p>
        </p:txBody>
      </p:sp>
      <p:sp>
        <p:nvSpPr>
          <p:cNvPr id="13" name="Text Placeholder 12"/>
          <p:cNvSpPr>
            <a:spLocks noGrp="1"/>
          </p:cNvSpPr>
          <p:nvPr>
            <p:ph type="body" sz="quarter" idx="3"/>
          </p:nvPr>
        </p:nvSpPr>
        <p:spPr/>
        <p:txBody>
          <a:bodyPr>
            <a:normAutofit/>
          </a:bodyPr>
          <a:lstStyle/>
          <a:p>
            <a:r>
              <a:rPr lang="en-US" sz="3000" dirty="0"/>
              <a:t>Unhappy?</a:t>
            </a:r>
          </a:p>
        </p:txBody>
      </p:sp>
    </p:spTree>
    <p:extLst>
      <p:ext uri="{BB962C8B-B14F-4D97-AF65-F5344CB8AC3E}">
        <p14:creationId xmlns:p14="http://schemas.microsoft.com/office/powerpoint/2010/main" val="4086760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066800"/>
          </a:xfrm>
        </p:spPr>
        <p:txBody>
          <a:bodyPr>
            <a:normAutofit fontScale="90000"/>
          </a:bodyPr>
          <a:lstStyle/>
          <a:p>
            <a:r>
              <a:rPr lang="en-US" dirty="0"/>
              <a:t>Employee Engagement</a:t>
            </a:r>
            <a:br>
              <a:rPr lang="en-US" dirty="0"/>
            </a:br>
            <a:r>
              <a:rPr lang="en-US" dirty="0"/>
              <a:t>Work as a Calling</a:t>
            </a:r>
          </a:p>
        </p:txBody>
      </p:sp>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dirty="0"/>
              <a:t>Percentages based on 2015 Gallup survey of U.S. workers</a:t>
            </a:r>
          </a:p>
        </p:txBody>
      </p:sp>
      <p:pic>
        <p:nvPicPr>
          <p:cNvPr id="7" name="Content Placeholder 6">
            <a:extLst>
              <a:ext uri="{FF2B5EF4-FFF2-40B4-BE49-F238E27FC236}">
                <a16:creationId xmlns:a16="http://schemas.microsoft.com/office/drawing/2014/main" id="{6A3F8E60-4968-6D43-B928-2FA5B4DB3045}"/>
              </a:ext>
            </a:extLst>
          </p:cNvPr>
          <p:cNvPicPr>
            <a:picLocks noGrp="1" noChangeAspect="1"/>
          </p:cNvPicPr>
          <p:nvPr>
            <p:ph sz="quarter" idx="1"/>
          </p:nvPr>
        </p:nvPicPr>
        <p:blipFill>
          <a:blip r:embed="rId2"/>
          <a:stretch>
            <a:fillRect/>
          </a:stretch>
        </p:blipFill>
        <p:spPr>
          <a:xfrm>
            <a:off x="845972" y="2057400"/>
            <a:ext cx="7688428" cy="4104461"/>
          </a:xfrm>
        </p:spPr>
      </p:pic>
    </p:spTree>
    <p:extLst>
      <p:ext uri="{BB962C8B-B14F-4D97-AF65-F5344CB8AC3E}">
        <p14:creationId xmlns:p14="http://schemas.microsoft.com/office/powerpoint/2010/main" val="895432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Promoting Engagement/Calling:</a:t>
            </a:r>
            <a:br>
              <a:rPr lang="en-US" sz="4000" dirty="0"/>
            </a:br>
            <a:r>
              <a:rPr lang="en-US" sz="4000" dirty="0"/>
              <a:t>Effects on Employee</a:t>
            </a:r>
          </a:p>
        </p:txBody>
      </p:sp>
      <p:sp>
        <p:nvSpPr>
          <p:cNvPr id="3" name="Content Placeholder 2"/>
          <p:cNvSpPr>
            <a:spLocks noGrp="1"/>
          </p:cNvSpPr>
          <p:nvPr>
            <p:ph sz="quarter" idx="1"/>
          </p:nvPr>
        </p:nvSpPr>
        <p:spPr>
          <a:xfrm>
            <a:off x="304800" y="1905000"/>
            <a:ext cx="4191000" cy="4419600"/>
          </a:xfrm>
        </p:spPr>
        <p:txBody>
          <a:bodyPr>
            <a:normAutofit fontScale="85000" lnSpcReduction="10000"/>
          </a:bodyPr>
          <a:lstStyle/>
          <a:p>
            <a:r>
              <a:rPr lang="en-US" dirty="0"/>
              <a:t>“An ability to fulfill one’s core values at work”</a:t>
            </a:r>
          </a:p>
          <a:p>
            <a:r>
              <a:rPr lang="en-US" dirty="0"/>
              <a:t>Work hard because job is rewarding </a:t>
            </a:r>
          </a:p>
          <a:p>
            <a:r>
              <a:rPr lang="en-US" dirty="0"/>
              <a:t>“Calling” associated with higher life and work satisfaction, greater passion about and identification with work, frequent experiences of flow during the work day, lower depression and stress</a:t>
            </a:r>
          </a:p>
          <a:p>
            <a:endParaRPr lang="en-US" dirty="0"/>
          </a:p>
        </p:txBody>
      </p:sp>
      <p:pic>
        <p:nvPicPr>
          <p:cNvPr id="9" name="Content Placeholder 8" descr="2-enjoy-job.jpg"/>
          <p:cNvPicPr>
            <a:picLocks noGrp="1" noChangeAspect="1"/>
          </p:cNvPicPr>
          <p:nvPr>
            <p:ph sz="quarter" idx="2"/>
          </p:nvPr>
        </p:nvPicPr>
        <p:blipFill>
          <a:blip r:embed="rId2"/>
          <a:srcRect t="-40643" b="-40643"/>
          <a:stretch>
            <a:fillRect/>
          </a:stretch>
        </p:blipFill>
        <p:spPr>
          <a:xfrm>
            <a:off x="4648200" y="1066800"/>
            <a:ext cx="4343400" cy="4734804"/>
          </a:xfrm>
        </p:spPr>
      </p:pic>
      <p:sp>
        <p:nvSpPr>
          <p:cNvPr id="5" name="Slide Number Placeholder 4"/>
          <p:cNvSpPr>
            <a:spLocks noGrp="1"/>
          </p:cNvSpPr>
          <p:nvPr>
            <p:ph type="sldNum" sz="quarter" idx="16"/>
          </p:nvPr>
        </p:nvSpPr>
        <p:spPr>
          <a:xfrm>
            <a:off x="7924800" y="6416675"/>
            <a:ext cx="762000" cy="365125"/>
          </a:xfrm>
          <a:prstGeom prst="rect">
            <a:avLst/>
          </a:prstGeom>
        </p:spPr>
        <p:txBody>
          <a:bodyPr/>
          <a:lstStyle/>
          <a:p>
            <a:fld id="{03053484-6BAB-0A49-BBAF-740B5A4014A5}" type="slidenum">
              <a:rPr lang="en-US" smtClean="0"/>
              <a:pPr/>
              <a:t>32</a:t>
            </a:fld>
            <a:endParaRPr lang="en-US"/>
          </a:p>
        </p:txBody>
      </p:sp>
      <p:sp>
        <p:nvSpPr>
          <p:cNvPr id="4" name="Footer Placeholder 3"/>
          <p:cNvSpPr>
            <a:spLocks noGrp="1"/>
          </p:cNvSpPr>
          <p:nvPr>
            <p:ph type="ftr" sz="quarter" idx="17"/>
          </p:nvPr>
        </p:nvSpPr>
        <p:spPr>
          <a:xfrm>
            <a:off x="5029200" y="6335004"/>
            <a:ext cx="3581400" cy="365125"/>
          </a:xfrm>
          <a:prstGeom prst="rect">
            <a:avLst/>
          </a:prstGeom>
        </p:spPr>
        <p:txBody>
          <a:bodyPr/>
          <a:lstStyle/>
          <a:p>
            <a:r>
              <a:rPr lang="en-US" dirty="0" err="1"/>
              <a:t>Wrzesesniewski</a:t>
            </a:r>
            <a:r>
              <a:rPr lang="en-US" dirty="0"/>
              <a:t> et al. (1997); Littman-</a:t>
            </a:r>
            <a:r>
              <a:rPr lang="en-US" dirty="0" err="1"/>
              <a:t>Ovadia</a:t>
            </a:r>
            <a:r>
              <a:rPr lang="en-US" dirty="0"/>
              <a:t> &amp; </a:t>
            </a:r>
            <a:r>
              <a:rPr lang="en-US" dirty="0" err="1"/>
              <a:t>Lavy</a:t>
            </a:r>
            <a:r>
              <a:rPr lang="en-US" dirty="0"/>
              <a:t> (2015)</a:t>
            </a:r>
          </a:p>
        </p:txBody>
      </p:sp>
    </p:spTree>
    <p:extLst>
      <p:ext uri="{BB962C8B-B14F-4D97-AF65-F5344CB8AC3E}">
        <p14:creationId xmlns:p14="http://schemas.microsoft.com/office/powerpoint/2010/main" val="1020093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531352" cy="990600"/>
          </a:xfrm>
        </p:spPr>
        <p:txBody>
          <a:bodyPr>
            <a:normAutofit fontScale="90000"/>
          </a:bodyPr>
          <a:lstStyle/>
          <a:p>
            <a:r>
              <a:rPr lang="en-US" dirty="0"/>
              <a:t>Promoting Engagement/Calling:</a:t>
            </a:r>
            <a:br>
              <a:rPr lang="en-US" dirty="0"/>
            </a:br>
            <a:r>
              <a:rPr lang="en-US" dirty="0"/>
              <a:t>Effects on Organization</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dirty="0"/>
              <a:t>Abid et al. (2016); Harter et al. (2010)</a:t>
            </a:r>
          </a:p>
        </p:txBody>
      </p:sp>
      <p:sp>
        <p:nvSpPr>
          <p:cNvPr id="3" name="Content Placeholder 2"/>
          <p:cNvSpPr>
            <a:spLocks noGrp="1"/>
          </p:cNvSpPr>
          <p:nvPr>
            <p:ph sz="quarter" idx="1"/>
          </p:nvPr>
        </p:nvSpPr>
        <p:spPr>
          <a:xfrm>
            <a:off x="457200" y="1981200"/>
            <a:ext cx="8229600" cy="4328160"/>
          </a:xfrm>
        </p:spPr>
        <p:txBody>
          <a:bodyPr>
            <a:normAutofit/>
          </a:bodyPr>
          <a:lstStyle/>
          <a:p>
            <a:r>
              <a:rPr lang="en-US" dirty="0"/>
              <a:t>Best way to gain competitive advantage is to recruit and retain capable, dedicated, and engaged  employees</a:t>
            </a:r>
          </a:p>
          <a:p>
            <a:pPr lvl="1"/>
            <a:r>
              <a:rPr lang="en-US" dirty="0"/>
              <a:t>Proactive behaviors (productivity, customer service, work quality)</a:t>
            </a:r>
          </a:p>
          <a:p>
            <a:pPr lvl="1"/>
            <a:r>
              <a:rPr lang="en-US" dirty="0"/>
              <a:t>Withdrawal behaviors (turnover, absenteeism, accidents)</a:t>
            </a:r>
          </a:p>
          <a:p>
            <a:pPr lvl="1"/>
            <a:r>
              <a:rPr lang="en-US" dirty="0"/>
              <a:t>“Bottom line” measures (customer loyalty, financial performance)</a:t>
            </a:r>
          </a:p>
        </p:txBody>
      </p:sp>
    </p:spTree>
    <p:extLst>
      <p:ext uri="{BB962C8B-B14F-4D97-AF65-F5344CB8AC3E}">
        <p14:creationId xmlns:p14="http://schemas.microsoft.com/office/powerpoint/2010/main" val="2183265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Conditions for Engagement</a:t>
            </a:r>
            <a:br>
              <a:rPr lang="en-US" dirty="0"/>
            </a:br>
            <a:r>
              <a:rPr lang="en-US" dirty="0"/>
              <a:t>Work as </a:t>
            </a:r>
            <a:r>
              <a:rPr lang="en-US"/>
              <a:t>a Calling</a:t>
            </a:r>
            <a:endParaRPr lang="en-US" dirty="0"/>
          </a:p>
        </p:txBody>
      </p:sp>
      <p:sp>
        <p:nvSpPr>
          <p:cNvPr id="3" name="Content Placeholder 2"/>
          <p:cNvSpPr>
            <a:spLocks noGrp="1"/>
          </p:cNvSpPr>
          <p:nvPr>
            <p:ph sz="quarter" idx="1"/>
          </p:nvPr>
        </p:nvSpPr>
        <p:spPr>
          <a:xfrm>
            <a:off x="533401" y="1752599"/>
            <a:ext cx="3429000" cy="4408967"/>
          </a:xfrm>
        </p:spPr>
        <p:txBody>
          <a:bodyPr>
            <a:normAutofit lnSpcReduction="10000"/>
          </a:bodyPr>
          <a:lstStyle/>
          <a:p>
            <a:r>
              <a:rPr lang="en-US" dirty="0"/>
              <a:t>You enjoy the work</a:t>
            </a:r>
          </a:p>
          <a:p>
            <a:endParaRPr lang="en-US" dirty="0"/>
          </a:p>
          <a:p>
            <a:r>
              <a:rPr lang="en-US" dirty="0"/>
              <a:t>You’re good at the work</a:t>
            </a:r>
          </a:p>
          <a:p>
            <a:endParaRPr lang="en-US" dirty="0"/>
          </a:p>
          <a:p>
            <a:r>
              <a:rPr lang="en-US" dirty="0"/>
              <a:t>You believe the work stands for something and makes a difference</a:t>
            </a:r>
          </a:p>
          <a:p>
            <a:endParaRPr lang="en-US" dirty="0"/>
          </a:p>
          <a:p>
            <a:endParaRPr lang="en-US" dirty="0"/>
          </a:p>
        </p:txBody>
      </p:sp>
      <p:sp>
        <p:nvSpPr>
          <p:cNvPr id="5" name="Date Placeholder 4"/>
          <p:cNvSpPr>
            <a:spLocks noGrp="1"/>
          </p:cNvSpPr>
          <p:nvPr>
            <p:ph type="dt" sz="half" idx="1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itchFamily="-105" charset="0"/>
              <a:ea typeface="+mn-ea"/>
              <a:cs typeface="+mn-cs"/>
            </a:endParaRPr>
          </a:p>
        </p:txBody>
      </p:sp>
      <p:sp>
        <p:nvSpPr>
          <p:cNvPr id="6" name="Footer Placeholder 5"/>
          <p:cNvSpPr>
            <a:spLocks noGrp="1"/>
          </p:cNvSpPr>
          <p:nvPr>
            <p:ph type="ftr" sz="quarter" idx="17"/>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itchFamily="-105" charset="0"/>
              <a:ea typeface="+mn-ea"/>
              <a:cs typeface="+mn-cs"/>
            </a:endParaRPr>
          </a:p>
        </p:txBody>
      </p:sp>
      <p:pic>
        <p:nvPicPr>
          <p:cNvPr id="18" name="Content Placeholder 17">
            <a:extLst>
              <a:ext uri="{FF2B5EF4-FFF2-40B4-BE49-F238E27FC236}">
                <a16:creationId xmlns:a16="http://schemas.microsoft.com/office/drawing/2014/main" id="{362CB782-0B90-5D41-ABB0-4BF8C4072088}"/>
              </a:ext>
            </a:extLst>
          </p:cNvPr>
          <p:cNvPicPr>
            <a:picLocks noGrp="1" noChangeAspect="1"/>
          </p:cNvPicPr>
          <p:nvPr>
            <p:ph sz="quarter" idx="2"/>
          </p:nvPr>
        </p:nvPicPr>
        <p:blipFill>
          <a:blip r:embed="rId2"/>
          <a:stretch>
            <a:fillRect/>
          </a:stretch>
        </p:blipFill>
        <p:spPr>
          <a:xfrm>
            <a:off x="4343400" y="2286000"/>
            <a:ext cx="4576978" cy="3220021"/>
          </a:xfrm>
        </p:spPr>
      </p:pic>
    </p:spTree>
    <p:extLst>
      <p:ext uri="{BB962C8B-B14F-4D97-AF65-F5344CB8AC3E}">
        <p14:creationId xmlns:p14="http://schemas.microsoft.com/office/powerpoint/2010/main" val="2311005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EED5-4149-0348-BE48-605F80A8B71B}"/>
              </a:ext>
            </a:extLst>
          </p:cNvPr>
          <p:cNvSpPr>
            <a:spLocks noGrp="1"/>
          </p:cNvSpPr>
          <p:nvPr>
            <p:ph type="title"/>
          </p:nvPr>
        </p:nvSpPr>
        <p:spPr/>
        <p:txBody>
          <a:bodyPr>
            <a:normAutofit fontScale="90000"/>
          </a:bodyPr>
          <a:lstStyle/>
          <a:p>
            <a:r>
              <a:rPr lang="en-US" dirty="0"/>
              <a:t>Working</a:t>
            </a:r>
            <a:br>
              <a:rPr lang="en-US" dirty="0"/>
            </a:br>
            <a:r>
              <a:rPr lang="en-US" dirty="0"/>
              <a:t>Studs Terkel (1974)</a:t>
            </a:r>
          </a:p>
        </p:txBody>
      </p:sp>
      <p:sp>
        <p:nvSpPr>
          <p:cNvPr id="7" name="Content Placeholder 6">
            <a:extLst>
              <a:ext uri="{FF2B5EF4-FFF2-40B4-BE49-F238E27FC236}">
                <a16:creationId xmlns:a16="http://schemas.microsoft.com/office/drawing/2014/main" id="{D45FC452-FD4B-644B-94D7-2C33620496D3}"/>
              </a:ext>
            </a:extLst>
          </p:cNvPr>
          <p:cNvSpPr>
            <a:spLocks noGrp="1"/>
          </p:cNvSpPr>
          <p:nvPr>
            <p:ph idx="1"/>
          </p:nvPr>
        </p:nvSpPr>
        <p:spPr/>
        <p:txBody>
          <a:bodyPr>
            <a:normAutofit fontScale="92500"/>
          </a:bodyPr>
          <a:lstStyle/>
          <a:p>
            <a:r>
              <a:rPr lang="en-US" dirty="0"/>
              <a:t>“Masonry is older than carpentry, which goes clear back to Bible times,” a stonemason told him. “Stone is the oldest and best building material that ever was.” </a:t>
            </a:r>
          </a:p>
          <a:p>
            <a:r>
              <a:rPr lang="en-US" dirty="0"/>
              <a:t>A hotel switchboard operator said, “You cannot have a business and have a bad switchboard operator. We are the hub of that hotel.” </a:t>
            </a:r>
          </a:p>
          <a:p>
            <a:r>
              <a:rPr lang="en-US" dirty="0"/>
              <a:t>A twenty-six-year-old stewardess told Terkel, “The first two months I started flying I had already been to London, Paris, and Rome. And me from Broken Bow, Nebraska.”</a:t>
            </a:r>
          </a:p>
          <a:p>
            <a:endParaRPr lang="en-US" dirty="0"/>
          </a:p>
        </p:txBody>
      </p:sp>
      <p:sp>
        <p:nvSpPr>
          <p:cNvPr id="5" name="Date Placeholder 4">
            <a:extLst>
              <a:ext uri="{FF2B5EF4-FFF2-40B4-BE49-F238E27FC236}">
                <a16:creationId xmlns:a16="http://schemas.microsoft.com/office/drawing/2014/main" id="{34F6CBC9-A174-DA45-8C34-17B99228792E}"/>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478A85E8-07B9-F441-A085-6079C5EA1790}"/>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466350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Work as a Calling</a:t>
            </a:r>
          </a:p>
        </p:txBody>
      </p:sp>
      <p:pic>
        <p:nvPicPr>
          <p:cNvPr id="10" name="Content Placeholder 9"/>
          <p:cNvPicPr>
            <a:picLocks noGrp="1" noChangeAspect="1"/>
          </p:cNvPicPr>
          <p:nvPr>
            <p:ph sz="quarter" idx="1"/>
          </p:nvPr>
        </p:nvPicPr>
        <p:blipFill>
          <a:blip r:embed="rId2"/>
          <a:srcRect t="10871" b="10871"/>
          <a:stretch>
            <a:fillRect/>
          </a:stretch>
        </p:blipFill>
        <p:spPr/>
      </p:pic>
      <p:pic>
        <p:nvPicPr>
          <p:cNvPr id="9" name="Content Placeholder 8" descr="Screen Shot 2014-01-15 at 12.10.04 PM.png"/>
          <p:cNvPicPr>
            <a:picLocks noGrp="1" noChangeAspect="1"/>
          </p:cNvPicPr>
          <p:nvPr>
            <p:ph sz="quarter" idx="2"/>
          </p:nvPr>
        </p:nvPicPr>
        <p:blipFill>
          <a:blip r:embed="rId3">
            <a:extLst>
              <a:ext uri="{28A0092B-C50C-407E-A947-70E740481C1C}">
                <a14:useLocalDpi xmlns:a14="http://schemas.microsoft.com/office/drawing/2010/main" val="0"/>
              </a:ext>
            </a:extLst>
          </a:blip>
          <a:srcRect l="19839" r="19839"/>
          <a:stretch>
            <a:fillRect/>
          </a:stretch>
        </p:blipFill>
        <p:spPr/>
      </p:pic>
      <p:sp>
        <p:nvSpPr>
          <p:cNvPr id="5" name="Date Placeholder 4"/>
          <p:cNvSpPr>
            <a:spLocks noGrp="1"/>
          </p:cNvSpPr>
          <p:nvPr>
            <p:ph type="dt" sz="half" idx="15"/>
          </p:nvPr>
        </p:nvSpPr>
        <p:spPr>
          <a:xfrm>
            <a:off x="457200" y="6416675"/>
            <a:ext cx="2133600" cy="365125"/>
          </a:xfrm>
          <a:prstGeom prst="rect">
            <a:avLst/>
          </a:prstGeom>
        </p:spPr>
        <p:txBody>
          <a:bodyPr/>
          <a:lstStyle/>
          <a:p>
            <a:pPr>
              <a:defRPr/>
            </a:pPr>
            <a:endParaRPr lang="en-US"/>
          </a:p>
        </p:txBody>
      </p:sp>
      <p:sp>
        <p:nvSpPr>
          <p:cNvPr id="6" name="Footer Placeholder 5"/>
          <p:cNvSpPr>
            <a:spLocks noGrp="1"/>
          </p:cNvSpPr>
          <p:nvPr>
            <p:ph type="ftr" sz="quarter" idx="17"/>
          </p:nvPr>
        </p:nvSpPr>
        <p:spPr>
          <a:xfrm>
            <a:off x="3124200" y="6416675"/>
            <a:ext cx="2895600" cy="365125"/>
          </a:xfrm>
          <a:prstGeom prst="rect">
            <a:avLst/>
          </a:prstGeom>
        </p:spPr>
        <p:txBody>
          <a:bodyPr/>
          <a:lstStyle/>
          <a:p>
            <a:pPr>
              <a:defRPr/>
            </a:pPr>
            <a:endParaRPr lang="en-US"/>
          </a:p>
        </p:txBody>
      </p:sp>
    </p:spTree>
    <p:extLst>
      <p:ext uri="{BB962C8B-B14F-4D97-AF65-F5344CB8AC3E}">
        <p14:creationId xmlns:p14="http://schemas.microsoft.com/office/powerpoint/2010/main" val="3726992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Invoking Mission by Connecting to Outcomes</a:t>
            </a: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2227" y="2362200"/>
            <a:ext cx="4637145" cy="3429000"/>
          </a:xfrm>
        </p:spPr>
      </p:pic>
      <p:sp>
        <p:nvSpPr>
          <p:cNvPr id="9" name="Content Placeholder 8"/>
          <p:cNvSpPr>
            <a:spLocks noGrp="1"/>
          </p:cNvSpPr>
          <p:nvPr>
            <p:ph sz="half" idx="2"/>
          </p:nvPr>
        </p:nvSpPr>
        <p:spPr>
          <a:xfrm>
            <a:off x="4404165" y="1600200"/>
            <a:ext cx="4739835" cy="4525963"/>
          </a:xfrm>
        </p:spPr>
        <p:txBody>
          <a:bodyPr>
            <a:normAutofit lnSpcReduction="10000"/>
          </a:bodyPr>
          <a:lstStyle/>
          <a:p>
            <a:r>
              <a:rPr lang="en-US" dirty="0"/>
              <a:t>Testimonials to connect to mission</a:t>
            </a:r>
          </a:p>
          <a:p>
            <a:pPr lvl="1"/>
            <a:r>
              <a:rPr lang="en-US" dirty="0"/>
              <a:t>When callers for university fundraising the night before calling read stories about students who had received scholarships, they raised twice as much as those reading stories about personal job benefits or no stories</a:t>
            </a:r>
          </a:p>
        </p:txBody>
      </p:sp>
      <p:sp>
        <p:nvSpPr>
          <p:cNvPr id="4" name="Date Placeholder 3"/>
          <p:cNvSpPr>
            <a:spLocks noGrp="1"/>
          </p:cNvSpPr>
          <p:nvPr>
            <p:ph type="dt" sz="half" idx="10"/>
          </p:nvPr>
        </p:nvSpPr>
        <p:spPr>
          <a:xfrm>
            <a:off x="457200" y="6416675"/>
            <a:ext cx="2133600" cy="365125"/>
          </a:xfrm>
          <a:prstGeom prst="rect">
            <a:avLst/>
          </a:prstGeom>
        </p:spPr>
        <p:txBody>
          <a:bodyPr vert="horz" anchor="b"/>
          <a:lstStyle>
            <a:defPPr>
              <a:defRPr lang="en-US"/>
            </a:defPPr>
            <a:lvl1pPr algn="l" rtl="0" eaLnBrk="1" fontAlgn="base" latinLnBrk="0" hangingPunct="1">
              <a:spcBef>
                <a:spcPct val="0"/>
              </a:spcBef>
              <a:spcAft>
                <a:spcPct val="0"/>
              </a:spcAft>
              <a:defRPr kumimoji="0" sz="1200" kern="1200">
                <a:solidFill>
                  <a:schemeClr val="tx1">
                    <a:shade val="50000"/>
                  </a:schemeClr>
                </a:solidFill>
                <a:latin typeface="Verdana" pitchFamily="-105" charset="0"/>
                <a:ea typeface="+mn-ea"/>
                <a:cs typeface="+mn-cs"/>
              </a:defRPr>
            </a:lvl1pPr>
            <a:lvl2pPr marL="457200" algn="l" rtl="0" eaLnBrk="0" fontAlgn="base" hangingPunct="0">
              <a:spcBef>
                <a:spcPct val="0"/>
              </a:spcBef>
              <a:spcAft>
                <a:spcPct val="0"/>
              </a:spcAft>
              <a:defRPr kern="1200">
                <a:solidFill>
                  <a:schemeClr val="tx1"/>
                </a:solidFill>
                <a:latin typeface="Verdana" pitchFamily="-105" charset="0"/>
                <a:ea typeface="+mn-ea"/>
                <a:cs typeface="+mn-cs"/>
              </a:defRPr>
            </a:lvl2pPr>
            <a:lvl3pPr marL="914400" algn="l" rtl="0" eaLnBrk="0" fontAlgn="base" hangingPunct="0">
              <a:spcBef>
                <a:spcPct val="0"/>
              </a:spcBef>
              <a:spcAft>
                <a:spcPct val="0"/>
              </a:spcAft>
              <a:defRPr kern="1200">
                <a:solidFill>
                  <a:schemeClr val="tx1"/>
                </a:solidFill>
                <a:latin typeface="Verdana" pitchFamily="-105" charset="0"/>
                <a:ea typeface="+mn-ea"/>
                <a:cs typeface="+mn-cs"/>
              </a:defRPr>
            </a:lvl3pPr>
            <a:lvl4pPr marL="1371600" algn="l" rtl="0" eaLnBrk="0" fontAlgn="base" hangingPunct="0">
              <a:spcBef>
                <a:spcPct val="0"/>
              </a:spcBef>
              <a:spcAft>
                <a:spcPct val="0"/>
              </a:spcAft>
              <a:defRPr kern="1200">
                <a:solidFill>
                  <a:schemeClr val="tx1"/>
                </a:solidFill>
                <a:latin typeface="Verdana" pitchFamily="-105" charset="0"/>
                <a:ea typeface="+mn-ea"/>
                <a:cs typeface="+mn-cs"/>
              </a:defRPr>
            </a:lvl4pPr>
            <a:lvl5pPr marL="1828800" algn="l" rtl="0" eaLnBrk="0" fontAlgn="base" hangingPunct="0">
              <a:spcBef>
                <a:spcPct val="0"/>
              </a:spcBef>
              <a:spcAft>
                <a:spcPct val="0"/>
              </a:spcAft>
              <a:defRPr kern="1200">
                <a:solidFill>
                  <a:schemeClr val="tx1"/>
                </a:solidFill>
                <a:latin typeface="Verdana" pitchFamily="-105" charset="0"/>
                <a:ea typeface="+mn-ea"/>
                <a:cs typeface="+mn-cs"/>
              </a:defRPr>
            </a:lvl5pPr>
            <a:lvl6pPr marL="2286000" algn="l" defTabSz="457200" rtl="0" eaLnBrk="1" latinLnBrk="0" hangingPunct="1">
              <a:defRPr kern="1200">
                <a:solidFill>
                  <a:schemeClr val="tx1"/>
                </a:solidFill>
                <a:latin typeface="Verdana" pitchFamily="-105" charset="0"/>
                <a:ea typeface="+mn-ea"/>
                <a:cs typeface="+mn-cs"/>
              </a:defRPr>
            </a:lvl6pPr>
            <a:lvl7pPr marL="2743200" algn="l" defTabSz="457200" rtl="0" eaLnBrk="1" latinLnBrk="0" hangingPunct="1">
              <a:defRPr kern="1200">
                <a:solidFill>
                  <a:schemeClr val="tx1"/>
                </a:solidFill>
                <a:latin typeface="Verdana" pitchFamily="-105" charset="0"/>
                <a:ea typeface="+mn-ea"/>
                <a:cs typeface="+mn-cs"/>
              </a:defRPr>
            </a:lvl7pPr>
            <a:lvl8pPr marL="3200400" algn="l" defTabSz="457200" rtl="0" eaLnBrk="1" latinLnBrk="0" hangingPunct="1">
              <a:defRPr kern="1200">
                <a:solidFill>
                  <a:schemeClr val="tx1"/>
                </a:solidFill>
                <a:latin typeface="Verdana" pitchFamily="-105" charset="0"/>
                <a:ea typeface="+mn-ea"/>
                <a:cs typeface="+mn-cs"/>
              </a:defRPr>
            </a:lvl8pPr>
            <a:lvl9pPr marL="3657600" algn="l" defTabSz="457200" rtl="0" eaLnBrk="1" latinLnBrk="0" hangingPunct="1">
              <a:defRPr kern="1200">
                <a:solidFill>
                  <a:schemeClr val="tx1"/>
                </a:solidFill>
                <a:latin typeface="Verdana" pitchFamily="-105" charset="0"/>
                <a:ea typeface="+mn-ea"/>
                <a:cs typeface="+mn-cs"/>
              </a:defRPr>
            </a:lvl9pPr>
          </a:lstStyle>
          <a:p>
            <a:pPr>
              <a:defRPr/>
            </a:pPr>
            <a:endParaRPr lang="en-US"/>
          </a:p>
        </p:txBody>
      </p:sp>
      <p:sp>
        <p:nvSpPr>
          <p:cNvPr id="5" name="Footer Placeholder 4"/>
          <p:cNvSpPr>
            <a:spLocks noGrp="1"/>
          </p:cNvSpPr>
          <p:nvPr>
            <p:ph type="ftr" sz="quarter" idx="11"/>
          </p:nvPr>
        </p:nvSpPr>
        <p:spPr>
          <a:xfrm>
            <a:off x="3124200" y="6416675"/>
            <a:ext cx="2895600" cy="365125"/>
          </a:xfrm>
          <a:prstGeom prst="rect">
            <a:avLst/>
          </a:prstGeom>
        </p:spPr>
        <p:txBody>
          <a:bodyPr vert="horz" anchor="b"/>
          <a:lstStyle>
            <a:defPPr>
              <a:defRPr lang="en-US"/>
            </a:defPPr>
            <a:lvl1pPr algn="ctr" rtl="0" eaLnBrk="1" fontAlgn="base" latinLnBrk="0" hangingPunct="1">
              <a:spcBef>
                <a:spcPct val="0"/>
              </a:spcBef>
              <a:spcAft>
                <a:spcPct val="0"/>
              </a:spcAft>
              <a:defRPr kumimoji="0" sz="1200" kern="1200">
                <a:solidFill>
                  <a:schemeClr val="tx1">
                    <a:shade val="50000"/>
                  </a:schemeClr>
                </a:solidFill>
                <a:latin typeface="Verdana" pitchFamily="-105" charset="0"/>
                <a:ea typeface="+mn-ea"/>
                <a:cs typeface="+mn-cs"/>
              </a:defRPr>
            </a:lvl1pPr>
            <a:lvl2pPr marL="457200" algn="l" rtl="0" eaLnBrk="0" fontAlgn="base" hangingPunct="0">
              <a:spcBef>
                <a:spcPct val="0"/>
              </a:spcBef>
              <a:spcAft>
                <a:spcPct val="0"/>
              </a:spcAft>
              <a:defRPr kern="1200">
                <a:solidFill>
                  <a:schemeClr val="tx1"/>
                </a:solidFill>
                <a:latin typeface="Verdana" pitchFamily="-105" charset="0"/>
                <a:ea typeface="+mn-ea"/>
                <a:cs typeface="+mn-cs"/>
              </a:defRPr>
            </a:lvl2pPr>
            <a:lvl3pPr marL="914400" algn="l" rtl="0" eaLnBrk="0" fontAlgn="base" hangingPunct="0">
              <a:spcBef>
                <a:spcPct val="0"/>
              </a:spcBef>
              <a:spcAft>
                <a:spcPct val="0"/>
              </a:spcAft>
              <a:defRPr kern="1200">
                <a:solidFill>
                  <a:schemeClr val="tx1"/>
                </a:solidFill>
                <a:latin typeface="Verdana" pitchFamily="-105" charset="0"/>
                <a:ea typeface="+mn-ea"/>
                <a:cs typeface="+mn-cs"/>
              </a:defRPr>
            </a:lvl3pPr>
            <a:lvl4pPr marL="1371600" algn="l" rtl="0" eaLnBrk="0" fontAlgn="base" hangingPunct="0">
              <a:spcBef>
                <a:spcPct val="0"/>
              </a:spcBef>
              <a:spcAft>
                <a:spcPct val="0"/>
              </a:spcAft>
              <a:defRPr kern="1200">
                <a:solidFill>
                  <a:schemeClr val="tx1"/>
                </a:solidFill>
                <a:latin typeface="Verdana" pitchFamily="-105" charset="0"/>
                <a:ea typeface="+mn-ea"/>
                <a:cs typeface="+mn-cs"/>
              </a:defRPr>
            </a:lvl4pPr>
            <a:lvl5pPr marL="1828800" algn="l" rtl="0" eaLnBrk="0" fontAlgn="base" hangingPunct="0">
              <a:spcBef>
                <a:spcPct val="0"/>
              </a:spcBef>
              <a:spcAft>
                <a:spcPct val="0"/>
              </a:spcAft>
              <a:defRPr kern="1200">
                <a:solidFill>
                  <a:schemeClr val="tx1"/>
                </a:solidFill>
                <a:latin typeface="Verdana" pitchFamily="-105" charset="0"/>
                <a:ea typeface="+mn-ea"/>
                <a:cs typeface="+mn-cs"/>
              </a:defRPr>
            </a:lvl5pPr>
            <a:lvl6pPr marL="2286000" algn="l" defTabSz="457200" rtl="0" eaLnBrk="1" latinLnBrk="0" hangingPunct="1">
              <a:defRPr kern="1200">
                <a:solidFill>
                  <a:schemeClr val="tx1"/>
                </a:solidFill>
                <a:latin typeface="Verdana" pitchFamily="-105" charset="0"/>
                <a:ea typeface="+mn-ea"/>
                <a:cs typeface="+mn-cs"/>
              </a:defRPr>
            </a:lvl6pPr>
            <a:lvl7pPr marL="2743200" algn="l" defTabSz="457200" rtl="0" eaLnBrk="1" latinLnBrk="0" hangingPunct="1">
              <a:defRPr kern="1200">
                <a:solidFill>
                  <a:schemeClr val="tx1"/>
                </a:solidFill>
                <a:latin typeface="Verdana" pitchFamily="-105" charset="0"/>
                <a:ea typeface="+mn-ea"/>
                <a:cs typeface="+mn-cs"/>
              </a:defRPr>
            </a:lvl7pPr>
            <a:lvl8pPr marL="3200400" algn="l" defTabSz="457200" rtl="0" eaLnBrk="1" latinLnBrk="0" hangingPunct="1">
              <a:defRPr kern="1200">
                <a:solidFill>
                  <a:schemeClr val="tx1"/>
                </a:solidFill>
                <a:latin typeface="Verdana" pitchFamily="-105" charset="0"/>
                <a:ea typeface="+mn-ea"/>
                <a:cs typeface="+mn-cs"/>
              </a:defRPr>
            </a:lvl8pPr>
            <a:lvl9pPr marL="3657600" algn="l" defTabSz="457200" rtl="0" eaLnBrk="1" latinLnBrk="0" hangingPunct="1">
              <a:defRPr kern="1200">
                <a:solidFill>
                  <a:schemeClr val="tx1"/>
                </a:solidFill>
                <a:latin typeface="Verdana" pitchFamily="-105" charset="0"/>
                <a:ea typeface="+mn-ea"/>
                <a:cs typeface="+mn-cs"/>
              </a:defRPr>
            </a:lvl9pPr>
          </a:lstStyle>
          <a:p>
            <a:pPr>
              <a:defRPr/>
            </a:pPr>
            <a:endParaRPr lang="en-US" dirty="0"/>
          </a:p>
        </p:txBody>
      </p:sp>
    </p:spTree>
    <p:extLst>
      <p:ext uri="{BB962C8B-B14F-4D97-AF65-F5344CB8AC3E}">
        <p14:creationId xmlns:p14="http://schemas.microsoft.com/office/powerpoint/2010/main" val="2146029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Invoking Calling/Mission through Job Description</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8" name="Content Placeholder 7"/>
          <p:cNvSpPr>
            <a:spLocks noGrp="1"/>
          </p:cNvSpPr>
          <p:nvPr>
            <p:ph sz="quarter" idx="1"/>
          </p:nvPr>
        </p:nvSpPr>
        <p:spPr>
          <a:xfrm>
            <a:off x="612648" y="1828800"/>
            <a:ext cx="8153400" cy="4267200"/>
          </a:xfrm>
        </p:spPr>
        <p:txBody>
          <a:bodyPr/>
          <a:lstStyle/>
          <a:p>
            <a:r>
              <a:rPr lang="en-US" dirty="0"/>
              <a:t>Consider your job (or another job in your company) and write an advertisement with a “calling description” that would entice others to apply for the job.</a:t>
            </a:r>
          </a:p>
        </p:txBody>
      </p:sp>
    </p:spTree>
    <p:extLst>
      <p:ext uri="{BB962C8B-B14F-4D97-AF65-F5344CB8AC3E}">
        <p14:creationId xmlns:p14="http://schemas.microsoft.com/office/powerpoint/2010/main" val="3526928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11506200" cy="1143000"/>
          </a:xfrm>
        </p:spPr>
        <p:txBody>
          <a:bodyPr>
            <a:normAutofit/>
          </a:bodyPr>
          <a:lstStyle/>
          <a:p>
            <a:r>
              <a:rPr lang="en-US" sz="3600" dirty="0"/>
              <a:t>              Administrative Assistant/Receptionist</a:t>
            </a:r>
          </a:p>
        </p:txBody>
      </p:sp>
      <p:sp>
        <p:nvSpPr>
          <p:cNvPr id="5" name="Content Placeholder 4"/>
          <p:cNvSpPr>
            <a:spLocks noGrp="1"/>
          </p:cNvSpPr>
          <p:nvPr>
            <p:ph sz="half" idx="1"/>
          </p:nvPr>
        </p:nvSpPr>
        <p:spPr>
          <a:xfrm>
            <a:off x="-457200" y="1676400"/>
            <a:ext cx="5105400" cy="4983163"/>
          </a:xfrm>
        </p:spPr>
        <p:txBody>
          <a:bodyPr>
            <a:noAutofit/>
          </a:bodyPr>
          <a:lstStyle/>
          <a:p>
            <a:r>
              <a:rPr lang="en-US" sz="1600" dirty="0"/>
              <a:t>“First impression administrator”</a:t>
            </a:r>
          </a:p>
          <a:p>
            <a:pPr lvl="1"/>
            <a:r>
              <a:rPr lang="en-US" sz="1600" dirty="0"/>
              <a:t>You are the first point of contact in…</a:t>
            </a:r>
            <a:r>
              <a:rPr lang="en-US" sz="1600" dirty="0">
                <a:solidFill>
                  <a:srgbClr val="FF0000"/>
                </a:solidFill>
              </a:rPr>
              <a:t>providing exceptional customer service</a:t>
            </a:r>
            <a:r>
              <a:rPr lang="en-US" sz="1600" dirty="0"/>
              <a:t> with a smile and a sense of humor.  You greet visitors and answer multi-line telephone with a cheerful and helpful tone. </a:t>
            </a:r>
            <a:r>
              <a:rPr lang="en-US" sz="1600" dirty="0">
                <a:solidFill>
                  <a:srgbClr val="FF0000"/>
                </a:solidFill>
              </a:rPr>
              <a:t>You take pride </a:t>
            </a:r>
            <a:r>
              <a:rPr lang="en-US" sz="1600" dirty="0"/>
              <a:t>in maintaining a reception area that is professional and welcoming.  </a:t>
            </a:r>
            <a:r>
              <a:rPr lang="en-US" sz="1600" dirty="0">
                <a:solidFill>
                  <a:srgbClr val="FF0000"/>
                </a:solidFill>
              </a:rPr>
              <a:t>You serve the educational mission</a:t>
            </a:r>
            <a:r>
              <a:rPr lang="en-US" sz="1600" dirty="0"/>
              <a:t> by documenting…, thereby insuring that students are able to attend classes.</a:t>
            </a:r>
          </a:p>
          <a:p>
            <a:pPr lvl="1"/>
            <a:r>
              <a:rPr lang="en-US" sz="1600" dirty="0"/>
              <a:t>Required qualifications:  </a:t>
            </a:r>
            <a:r>
              <a:rPr lang="en-US" sz="1600" dirty="0">
                <a:solidFill>
                  <a:srgbClr val="FF0000"/>
                </a:solidFill>
              </a:rPr>
              <a:t>A strong desire to serve and to communicate with the public</a:t>
            </a:r>
            <a:r>
              <a:rPr lang="en-US" sz="1600" dirty="0"/>
              <a:t>.  The ideal candidate has innate interpersonal skills…., </a:t>
            </a:r>
            <a:r>
              <a:rPr lang="en-US" sz="1600" dirty="0">
                <a:solidFill>
                  <a:srgbClr val="FF0000"/>
                </a:solidFill>
              </a:rPr>
              <a:t>dedication</a:t>
            </a:r>
            <a:r>
              <a:rPr lang="en-US" sz="1600" dirty="0"/>
              <a:t> to a high level of accuracy…person called to this position will have well-honed technical skills…</a:t>
            </a:r>
            <a:r>
              <a:rPr lang="en-US" sz="1600" dirty="0">
                <a:solidFill>
                  <a:srgbClr val="FF0000"/>
                </a:solidFill>
              </a:rPr>
              <a:t>The love for helping people </a:t>
            </a:r>
            <a:r>
              <a:rPr lang="en-US" sz="1600" dirty="0"/>
              <a:t>will drive this person to be punctual and dependable. </a:t>
            </a:r>
          </a:p>
          <a:p>
            <a:pPr lvl="8"/>
            <a:r>
              <a:rPr lang="en-US" sz="1600" dirty="0"/>
              <a:t>Del Watson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209800"/>
            <a:ext cx="3993554" cy="2590800"/>
          </a:xfrm>
        </p:spPr>
      </p:pic>
      <p:sp>
        <p:nvSpPr>
          <p:cNvPr id="3" name="Date Placeholder 2"/>
          <p:cNvSpPr>
            <a:spLocks noGrp="1"/>
          </p:cNvSpPr>
          <p:nvPr>
            <p:ph type="dt" sz="half" idx="10"/>
          </p:nvPr>
        </p:nvSpPr>
        <p:spPr/>
        <p:txBody>
          <a:bodyPr/>
          <a:lstStyle/>
          <a:p>
            <a:pPr>
              <a:defRPr/>
            </a:pPr>
            <a:endParaRPr lang="en-US" sz="1600" b="1" dirty="0"/>
          </a:p>
        </p:txBody>
      </p:sp>
      <p:sp>
        <p:nvSpPr>
          <p:cNvPr id="4" name="Footer Placeholder 3"/>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4216002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noAutofit/>
          </a:bodyPr>
          <a:lstStyle/>
          <a:p>
            <a:pPr algn="ctr"/>
            <a:r>
              <a:rPr lang="en-US" sz="6000" dirty="0"/>
              <a:t>“What makes you so special?”</a:t>
            </a:r>
          </a:p>
        </p:txBody>
      </p:sp>
      <p:sp>
        <p:nvSpPr>
          <p:cNvPr id="6" name="Title 5"/>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2032182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t>Starbucks Barista</a:t>
            </a:r>
          </a:p>
        </p:txBody>
      </p:sp>
      <p:sp>
        <p:nvSpPr>
          <p:cNvPr id="5" name="Content Placeholder 4"/>
          <p:cNvSpPr>
            <a:spLocks noGrp="1"/>
          </p:cNvSpPr>
          <p:nvPr>
            <p:ph sz="half" idx="1"/>
          </p:nvPr>
        </p:nvSpPr>
        <p:spPr>
          <a:xfrm>
            <a:off x="-76200" y="1600200"/>
            <a:ext cx="4724400" cy="4343401"/>
          </a:xfrm>
        </p:spPr>
        <p:txBody>
          <a:bodyPr>
            <a:noAutofit/>
          </a:bodyPr>
          <a:lstStyle/>
          <a:p>
            <a:r>
              <a:rPr lang="en-US" sz="1600" dirty="0"/>
              <a:t>“</a:t>
            </a:r>
            <a:r>
              <a:rPr lang="en-US" sz="1600" dirty="0">
                <a:solidFill>
                  <a:srgbClr val="FF0000"/>
                </a:solidFill>
              </a:rPr>
              <a:t>My job is all about the human connection</a:t>
            </a:r>
            <a:r>
              <a:rPr lang="en-US" sz="1600" dirty="0"/>
              <a:t>.  I just happen to serve really good coffee and tea.  People are hard-wired for connection; it’s why we’re here.  I’m lucky, at my job </a:t>
            </a:r>
            <a:r>
              <a:rPr lang="en-US" sz="1600" dirty="0">
                <a:solidFill>
                  <a:srgbClr val="FF0000"/>
                </a:solidFill>
              </a:rPr>
              <a:t>I make connections every minute with all types of people</a:t>
            </a:r>
            <a:r>
              <a:rPr lang="en-US" sz="1600" dirty="0"/>
              <a:t>.  I have </a:t>
            </a:r>
            <a:r>
              <a:rPr lang="en-US" sz="1600" dirty="0">
                <a:solidFill>
                  <a:srgbClr val="FF0000"/>
                </a:solidFill>
              </a:rPr>
              <a:t>the privilege of starting hundreds of people’s days </a:t>
            </a:r>
            <a:r>
              <a:rPr lang="en-US" sz="1600" dirty="0"/>
              <a:t>simply with a recipe for their favorite cup of coffee.  I have </a:t>
            </a:r>
            <a:r>
              <a:rPr lang="en-US" sz="1600" dirty="0">
                <a:solidFill>
                  <a:srgbClr val="FF0000"/>
                </a:solidFill>
              </a:rPr>
              <a:t>the honor of seeing families journey through different stages of their lives</a:t>
            </a:r>
            <a:r>
              <a:rPr lang="en-US" sz="1600" dirty="0"/>
              <a:t>.  Whether graduation, birthdays, weddings, funerals, holidays…</a:t>
            </a:r>
            <a:r>
              <a:rPr lang="en-US" sz="1600" dirty="0">
                <a:solidFill>
                  <a:srgbClr val="FF0000"/>
                </a:solidFill>
              </a:rPr>
              <a:t>I get to share a tiny glimpse</a:t>
            </a:r>
            <a:r>
              <a:rPr lang="en-US" sz="1600" dirty="0"/>
              <a:t>…Sometimes I have the delicate responsibility of listening as they tell me their dog has passed away, other times I get to join in the excitement as they take their wedding party the caffeine that will take them through a night of celebration.  There’s nothing like the surprise on a customer’s face when you remember their drink after not having seen them for eight years.  Because </a:t>
            </a:r>
            <a:r>
              <a:rPr lang="en-US" sz="1600" dirty="0">
                <a:solidFill>
                  <a:srgbClr val="FF0000"/>
                </a:solidFill>
              </a:rPr>
              <a:t>it’s not just about the drink, it’s about the relationship.”  </a:t>
            </a:r>
            <a:r>
              <a:rPr lang="en-US" sz="1600" dirty="0"/>
              <a:t>- Ximena Lucia Baez</a:t>
            </a:r>
          </a:p>
          <a:p>
            <a:endParaRPr lang="en-US" sz="16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0705" y="2209800"/>
            <a:ext cx="4351311" cy="2895600"/>
          </a:xfrm>
        </p:spPr>
      </p:pic>
      <p:sp>
        <p:nvSpPr>
          <p:cNvPr id="3" name="Date Placeholder 2"/>
          <p:cNvSpPr>
            <a:spLocks noGrp="1"/>
          </p:cNvSpPr>
          <p:nvPr>
            <p:ph type="dt" sz="half" idx="10"/>
          </p:nvPr>
        </p:nvSpPr>
        <p:spPr/>
        <p:txBody>
          <a:bodyPr/>
          <a:lstStyle/>
          <a:p>
            <a:pPr>
              <a:defRPr/>
            </a:pPr>
            <a:r>
              <a:rPr lang="en-US" sz="1600" b="1" dirty="0"/>
              <a:t>Ximena Lucia Baez</a:t>
            </a:r>
          </a:p>
        </p:txBody>
      </p:sp>
      <p:sp>
        <p:nvSpPr>
          <p:cNvPr id="4" name="Footer Placeholder 3"/>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489411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Positive Psychology Practices</a:t>
            </a:r>
            <a:br>
              <a:rPr lang="en-US" sz="4000" dirty="0"/>
            </a:br>
            <a:r>
              <a:rPr lang="en-US" sz="4000" dirty="0"/>
              <a:t>for the workplace</a:t>
            </a:r>
          </a:p>
        </p:txBody>
      </p:sp>
      <p:sp>
        <p:nvSpPr>
          <p:cNvPr id="3" name="Content Placeholder 2"/>
          <p:cNvSpPr>
            <a:spLocks noGrp="1"/>
          </p:cNvSpPr>
          <p:nvPr>
            <p:ph idx="1"/>
          </p:nvPr>
        </p:nvSpPr>
        <p:spPr/>
        <p:txBody>
          <a:bodyPr>
            <a:normAutofit/>
          </a:bodyPr>
          <a:lstStyle/>
          <a:p>
            <a:pPr marL="365760" lvl="1" indent="0">
              <a:buNone/>
            </a:pPr>
            <a:endParaRPr lang="en-US" sz="3300" dirty="0"/>
          </a:p>
          <a:p>
            <a:pPr lvl="1"/>
            <a:r>
              <a:rPr lang="en-US" sz="3200" dirty="0"/>
              <a:t>Identifying and using character strengths</a:t>
            </a:r>
          </a:p>
          <a:p>
            <a:pPr lvl="1"/>
            <a:r>
              <a:rPr lang="en-US" sz="3200" dirty="0"/>
              <a:t>Increasing positive emotion</a:t>
            </a:r>
          </a:p>
          <a:p>
            <a:pPr lvl="1"/>
            <a:r>
              <a:rPr lang="en-US" sz="3200" dirty="0"/>
              <a:t>Cultivating relationships</a:t>
            </a:r>
          </a:p>
          <a:p>
            <a:pPr lvl="1"/>
            <a:r>
              <a:rPr lang="en-US" sz="3200" dirty="0"/>
              <a:t>Encouraging flow</a:t>
            </a:r>
          </a:p>
          <a:p>
            <a:pPr lvl="1"/>
            <a:r>
              <a:rPr lang="en-US" sz="3200" dirty="0"/>
              <a:t>Developing strengths of effective thinking</a:t>
            </a:r>
            <a:endParaRPr lang="en-US" sz="3600" dirty="0"/>
          </a:p>
          <a:p>
            <a:pPr>
              <a:buFont typeface="Wingdings" charset="2"/>
              <a:buChar char="u"/>
            </a:pPr>
            <a:endParaRPr lang="en-US" sz="3200" dirty="0"/>
          </a:p>
          <a:p>
            <a:pPr>
              <a:buFont typeface="Wingdings" charset="2"/>
              <a:buChar char="u"/>
            </a:pPr>
            <a:endParaRPr lang="en-US" dirty="0"/>
          </a:p>
        </p:txBody>
      </p:sp>
    </p:spTree>
    <p:extLst>
      <p:ext uri="{BB962C8B-B14F-4D97-AF65-F5344CB8AC3E}">
        <p14:creationId xmlns:p14="http://schemas.microsoft.com/office/powerpoint/2010/main" val="100755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p:txBody>
          <a:bodyPr/>
          <a:lstStyle/>
          <a:p>
            <a:endParaRPr lang="en-US"/>
          </a:p>
        </p:txBody>
      </p:sp>
      <p:sp>
        <p:nvSpPr>
          <p:cNvPr id="2" name="Title 1"/>
          <p:cNvSpPr>
            <a:spLocks noGrp="1"/>
          </p:cNvSpPr>
          <p:nvPr>
            <p:ph type="title"/>
          </p:nvPr>
        </p:nvSpPr>
        <p:spPr/>
        <p:txBody>
          <a:bodyPr/>
          <a:lstStyle/>
          <a:p>
            <a:r>
              <a:rPr lang="en-US" dirty="0"/>
              <a:t>Character Strengths and Virtues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2048395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 Strengths and Virtues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pic>
        <p:nvPicPr>
          <p:cNvPr id="8" name="Content Placeholder 7"/>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12775" y="2006118"/>
            <a:ext cx="8153400" cy="3785082"/>
          </a:xfrm>
        </p:spPr>
      </p:pic>
    </p:spTree>
    <p:extLst>
      <p:ext uri="{BB962C8B-B14F-4D97-AF65-F5344CB8AC3E}">
        <p14:creationId xmlns:p14="http://schemas.microsoft.com/office/powerpoint/2010/main" val="1240701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Deficit vs. strength-</a:t>
            </a:r>
            <a:r>
              <a:rPr lang="en-US"/>
              <a:t>focused approaches</a:t>
            </a:r>
          </a:p>
        </p:txBody>
      </p:sp>
      <p:sp>
        <p:nvSpPr>
          <p:cNvPr id="3" name="Content Placeholder 2"/>
          <p:cNvSpPr>
            <a:spLocks noGrp="1"/>
          </p:cNvSpPr>
          <p:nvPr>
            <p:ph sz="quarter" idx="2"/>
          </p:nvPr>
        </p:nvSpPr>
        <p:spPr>
          <a:xfrm>
            <a:off x="609600" y="2514600"/>
            <a:ext cx="3886200" cy="3581400"/>
          </a:xfrm>
        </p:spPr>
        <p:txBody>
          <a:bodyPr/>
          <a:lstStyle/>
          <a:p>
            <a:r>
              <a:rPr lang="en-US" dirty="0"/>
              <a:t>Fixing problems</a:t>
            </a:r>
          </a:p>
          <a:p>
            <a:r>
              <a:rPr lang="en-US" dirty="0"/>
              <a:t>Identifying deficits</a:t>
            </a:r>
          </a:p>
          <a:p>
            <a:r>
              <a:rPr lang="en-US" dirty="0"/>
              <a:t>Studying what’s wrong with people </a:t>
            </a:r>
          </a:p>
          <a:p>
            <a:endParaRPr lang="en-US" dirty="0"/>
          </a:p>
        </p:txBody>
      </p:sp>
      <p:sp>
        <p:nvSpPr>
          <p:cNvPr id="11" name="Content Placeholder 10"/>
          <p:cNvSpPr>
            <a:spLocks noGrp="1"/>
          </p:cNvSpPr>
          <p:nvPr>
            <p:ph sz="quarter" idx="4"/>
          </p:nvPr>
        </p:nvSpPr>
        <p:spPr>
          <a:xfrm>
            <a:off x="4645025" y="2362200"/>
            <a:ext cx="4270375" cy="3763963"/>
          </a:xfrm>
        </p:spPr>
        <p:txBody>
          <a:bodyPr/>
          <a:lstStyle/>
          <a:p>
            <a:r>
              <a:rPr lang="en-US" dirty="0"/>
              <a:t>Building capacity</a:t>
            </a:r>
          </a:p>
          <a:p>
            <a:r>
              <a:rPr lang="en-US" dirty="0"/>
              <a:t>Enhancing competencies</a:t>
            </a:r>
          </a:p>
          <a:p>
            <a:r>
              <a:rPr lang="en-US" dirty="0"/>
              <a:t>Studying what’s right with people</a:t>
            </a:r>
          </a:p>
        </p:txBody>
      </p:sp>
      <p:sp>
        <p:nvSpPr>
          <p:cNvPr id="4" name="Date Placeholder 3"/>
          <p:cNvSpPr>
            <a:spLocks noGrp="1"/>
          </p:cNvSpPr>
          <p:nvPr>
            <p:ph type="dt" sz="half" idx="15"/>
          </p:nvPr>
        </p:nvSpPr>
        <p:spPr/>
        <p:txBody>
          <a:bodyPr/>
          <a:lstStyle/>
          <a:p>
            <a:pPr>
              <a:defRPr/>
            </a:pPr>
            <a:endParaRPr lang="en-US"/>
          </a:p>
        </p:txBody>
      </p:sp>
      <p:sp>
        <p:nvSpPr>
          <p:cNvPr id="5" name="Footer Placeholder 4"/>
          <p:cNvSpPr>
            <a:spLocks noGrp="1"/>
          </p:cNvSpPr>
          <p:nvPr>
            <p:ph type="ftr" sz="quarter" idx="17"/>
          </p:nvPr>
        </p:nvSpPr>
        <p:spPr/>
        <p:txBody>
          <a:bodyPr/>
          <a:lstStyle/>
          <a:p>
            <a:pPr>
              <a:defRPr/>
            </a:pPr>
            <a:endParaRPr lang="en-US"/>
          </a:p>
        </p:txBody>
      </p:sp>
      <p:sp>
        <p:nvSpPr>
          <p:cNvPr id="9" name="Text Placeholder 8"/>
          <p:cNvSpPr>
            <a:spLocks noGrp="1"/>
          </p:cNvSpPr>
          <p:nvPr>
            <p:ph type="body" sz="quarter" idx="1"/>
          </p:nvPr>
        </p:nvSpPr>
        <p:spPr>
          <a:xfrm>
            <a:off x="457200" y="1752600"/>
            <a:ext cx="4114800" cy="609599"/>
          </a:xfrm>
        </p:spPr>
        <p:txBody>
          <a:bodyPr>
            <a:noAutofit/>
          </a:bodyPr>
          <a:lstStyle/>
          <a:p>
            <a:pPr algn="ctr"/>
            <a:r>
              <a:rPr lang="en-US" dirty="0"/>
              <a:t>Deficit-focused </a:t>
            </a:r>
          </a:p>
        </p:txBody>
      </p:sp>
      <p:sp>
        <p:nvSpPr>
          <p:cNvPr id="10" name="Text Placeholder 9"/>
          <p:cNvSpPr>
            <a:spLocks noGrp="1"/>
          </p:cNvSpPr>
          <p:nvPr>
            <p:ph type="body" sz="quarter" idx="3"/>
          </p:nvPr>
        </p:nvSpPr>
        <p:spPr/>
        <p:txBody>
          <a:bodyPr/>
          <a:lstStyle/>
          <a:p>
            <a:pPr algn="ctr"/>
            <a:r>
              <a:rPr lang="en-US" dirty="0"/>
              <a:t>Strength-focused</a:t>
            </a:r>
          </a:p>
        </p:txBody>
      </p:sp>
    </p:spTree>
    <p:extLst>
      <p:ext uri="{BB962C8B-B14F-4D97-AF65-F5344CB8AC3E}">
        <p14:creationId xmlns:p14="http://schemas.microsoft.com/office/powerpoint/2010/main" val="2579264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p:txBody>
          <a:bodyPr>
            <a:normAutofit fontScale="90000"/>
          </a:bodyPr>
          <a:lstStyle/>
          <a:p>
            <a:pPr eaLnBrk="1" hangingPunct="1"/>
            <a:r>
              <a:rPr lang="en-US" dirty="0"/>
              <a:t>My Son</a:t>
            </a:r>
            <a:br>
              <a:rPr lang="en-US" dirty="0"/>
            </a:br>
            <a:r>
              <a:rPr lang="en-US" sz="3200" dirty="0"/>
              <a:t>and the lessons of </a:t>
            </a:r>
            <a:r>
              <a:rPr lang="en-US" sz="3200" dirty="0" err="1"/>
              <a:t>t</a:t>
            </a:r>
            <a:r>
              <a:rPr lang="en-US" sz="3200" dirty="0"/>
              <a:t>-ball….</a:t>
            </a:r>
            <a:br>
              <a:rPr lang="en-US" sz="3200" dirty="0"/>
            </a:br>
            <a:endParaRPr lang="en-US" sz="3200" dirty="0"/>
          </a:p>
        </p:txBody>
      </p:sp>
      <p:pic>
        <p:nvPicPr>
          <p:cNvPr id="56323" name="Picture 1028" descr="Nate the Boy"/>
          <p:cNvPicPr>
            <a:picLocks noGrp="1" noChangeAspect="1" noChangeArrowheads="1"/>
          </p:cNvPicPr>
          <p:nvPr>
            <p:ph sz="quarter" idx="1"/>
          </p:nvPr>
        </p:nvPicPr>
        <p:blipFill>
          <a:blip r:embed="rId2"/>
          <a:srcRect/>
          <a:stretch>
            <a:fillRect/>
          </a:stretch>
        </p:blipFill>
        <p:spPr>
          <a:xfrm>
            <a:off x="2743200" y="1600200"/>
            <a:ext cx="3829050" cy="51054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VIA Survey of Character Strengths</a:t>
            </a:r>
          </a:p>
        </p:txBody>
      </p:sp>
      <p:sp>
        <p:nvSpPr>
          <p:cNvPr id="3" name="Content Placeholder 2"/>
          <p:cNvSpPr>
            <a:spLocks noGrp="1"/>
          </p:cNvSpPr>
          <p:nvPr>
            <p:ph sz="quarter" idx="1"/>
          </p:nvPr>
        </p:nvSpPr>
        <p:spPr/>
        <p:txBody>
          <a:bodyPr>
            <a:normAutofit fontScale="92500" lnSpcReduction="20000"/>
          </a:bodyPr>
          <a:lstStyle/>
          <a:p>
            <a:r>
              <a:rPr lang="en-US" sz="2800" dirty="0"/>
              <a:t>An analysis and compilation of core human excellences found from history’s great philosophers, religions, and traditions </a:t>
            </a:r>
          </a:p>
          <a:p>
            <a:r>
              <a:rPr lang="en-US" sz="2800" dirty="0"/>
              <a:t>Looking for strengths that emerged consensually across cultures and throughout time</a:t>
            </a:r>
          </a:p>
          <a:p>
            <a:r>
              <a:rPr lang="en-US" sz="2800" dirty="0"/>
              <a:t>240 questions measure 24 strengths within 6 virtue categories</a:t>
            </a:r>
          </a:p>
          <a:p>
            <a:endParaRPr lang="en-US" sz="2000" dirty="0"/>
          </a:p>
        </p:txBody>
      </p:sp>
      <p:sp>
        <p:nvSpPr>
          <p:cNvPr id="4" name="Content Placeholder 3"/>
          <p:cNvSpPr>
            <a:spLocks noGrp="1"/>
          </p:cNvSpPr>
          <p:nvPr>
            <p:ph sz="quarter" idx="2"/>
          </p:nvPr>
        </p:nvSpPr>
        <p:spPr/>
        <p:txBody>
          <a:bodyPr>
            <a:normAutofit fontScale="92500" lnSpcReduction="20000"/>
          </a:bodyPr>
          <a:lstStyle/>
          <a:p>
            <a:endParaRPr lang="en-US"/>
          </a:p>
        </p:txBody>
      </p:sp>
      <p:sp>
        <p:nvSpPr>
          <p:cNvPr id="5" name="Date Placeholder 4"/>
          <p:cNvSpPr>
            <a:spLocks noGrp="1"/>
          </p:cNvSpPr>
          <p:nvPr>
            <p:ph type="dt" sz="half" idx="15"/>
          </p:nvPr>
        </p:nvSpPr>
        <p:spPr/>
        <p:txBody>
          <a:bodyPr/>
          <a:lstStyle/>
          <a:p>
            <a:pPr>
              <a:defRPr/>
            </a:pPr>
            <a:endParaRPr lang="en-US"/>
          </a:p>
        </p:txBody>
      </p:sp>
      <p:sp>
        <p:nvSpPr>
          <p:cNvPr id="6" name="Footer Placeholder 5"/>
          <p:cNvSpPr>
            <a:spLocks noGrp="1"/>
          </p:cNvSpPr>
          <p:nvPr>
            <p:ph type="ftr" sz="quarter" idx="17"/>
          </p:nvPr>
        </p:nvSpPr>
        <p:spPr>
          <a:xfrm>
            <a:off x="381000" y="6400800"/>
            <a:ext cx="5715000" cy="324329"/>
          </a:xfrm>
        </p:spPr>
        <p:txBody>
          <a:bodyPr/>
          <a:lstStyle/>
          <a:p>
            <a:pPr>
              <a:defRPr/>
            </a:pPr>
            <a:r>
              <a:rPr lang="en-US" dirty="0" err="1"/>
              <a:t>www.authentichappiness.com</a:t>
            </a:r>
            <a:r>
              <a:rPr lang="en-US" dirty="0"/>
              <a:t> (Peterson &amp; Seligman, 2004)</a:t>
            </a:r>
          </a:p>
        </p:txBody>
      </p:sp>
      <p:pic>
        <p:nvPicPr>
          <p:cNvPr id="8" name="Picture 7"/>
          <p:cNvPicPr>
            <a:picLocks noChangeAspect="1"/>
          </p:cNvPicPr>
          <p:nvPr/>
        </p:nvPicPr>
        <p:blipFill>
          <a:blip r:embed="rId2"/>
          <a:stretch>
            <a:fillRect/>
          </a:stretch>
        </p:blipFill>
        <p:spPr>
          <a:xfrm>
            <a:off x="4648200" y="1600200"/>
            <a:ext cx="4191000" cy="4615638"/>
          </a:xfrm>
          <a:prstGeom prst="rect">
            <a:avLst/>
          </a:prstGeom>
        </p:spPr>
      </p:pic>
    </p:spTree>
    <p:extLst>
      <p:ext uri="{BB962C8B-B14F-4D97-AF65-F5344CB8AC3E}">
        <p14:creationId xmlns:p14="http://schemas.microsoft.com/office/powerpoint/2010/main" val="1973741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A4E9A47-8FAF-D946-9417-E121F68CE548}"/>
              </a:ext>
            </a:extLst>
          </p:cNvPr>
          <p:cNvPicPr>
            <a:picLocks noGrp="1" noChangeAspect="1"/>
          </p:cNvPicPr>
          <p:nvPr>
            <p:ph sz="quarter" idx="1"/>
          </p:nvPr>
        </p:nvPicPr>
        <p:blipFill>
          <a:blip r:embed="rId2"/>
          <a:stretch>
            <a:fillRect/>
          </a:stretch>
        </p:blipFill>
        <p:spPr>
          <a:xfrm>
            <a:off x="2041451" y="457200"/>
            <a:ext cx="5061097" cy="6400800"/>
          </a:xfrm>
        </p:spPr>
      </p:pic>
    </p:spTree>
    <p:extLst>
      <p:ext uri="{BB962C8B-B14F-4D97-AF65-F5344CB8AC3E}">
        <p14:creationId xmlns:p14="http://schemas.microsoft.com/office/powerpoint/2010/main" val="1425618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a:bodyPr>
          <a:lstStyle/>
          <a:p>
            <a:r>
              <a:rPr lang="en-US"/>
              <a:t>Workplace Strengths </a:t>
            </a:r>
            <a:r>
              <a:rPr lang="en-US" dirty="0"/>
              <a:t>Intervention</a:t>
            </a:r>
          </a:p>
        </p:txBody>
      </p:sp>
      <p:sp>
        <p:nvSpPr>
          <p:cNvPr id="3" name="Content Placeholder 2"/>
          <p:cNvSpPr>
            <a:spLocks noGrp="1"/>
          </p:cNvSpPr>
          <p:nvPr>
            <p:ph idx="1"/>
          </p:nvPr>
        </p:nvSpPr>
        <p:spPr/>
        <p:txBody>
          <a:bodyPr/>
          <a:lstStyle/>
          <a:p>
            <a:r>
              <a:rPr lang="en-US" dirty="0"/>
              <a:t>78 physical rehabilitation workers completed self-report measures before and after a strength development intervention</a:t>
            </a:r>
          </a:p>
          <a:p>
            <a:r>
              <a:rPr lang="en-US" dirty="0"/>
              <a:t>The intervention increased participants’ strengths use and well-being</a:t>
            </a:r>
          </a:p>
          <a:p>
            <a:r>
              <a:rPr lang="en-US" dirty="0"/>
              <a:t>Those reporting highest post-intervention strengths use also had significant increases in work performance and harmonious passion</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2286000" y="6416675"/>
            <a:ext cx="5715000" cy="365125"/>
          </a:xfrm>
        </p:spPr>
        <p:txBody>
          <a:bodyPr/>
          <a:lstStyle/>
          <a:p>
            <a:pPr>
              <a:defRPr/>
            </a:pPr>
            <a:r>
              <a:rPr lang="en-US" dirty="0" err="1"/>
              <a:t>Dubreuil</a:t>
            </a:r>
            <a:r>
              <a:rPr lang="en-US" dirty="0"/>
              <a:t> et al. (2016). Facilitating well-being and performance through the development of strengths at work. J. Applied Psychology.</a:t>
            </a:r>
          </a:p>
        </p:txBody>
      </p:sp>
    </p:spTree>
    <p:extLst>
      <p:ext uri="{BB962C8B-B14F-4D97-AF65-F5344CB8AC3E}">
        <p14:creationId xmlns:p14="http://schemas.microsoft.com/office/powerpoint/2010/main" val="1361308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Additional Research </a:t>
            </a:r>
          </a:p>
        </p:txBody>
      </p:sp>
      <p:sp>
        <p:nvSpPr>
          <p:cNvPr id="3" name="Content Placeholder 2"/>
          <p:cNvSpPr>
            <a:spLocks noGrp="1"/>
          </p:cNvSpPr>
          <p:nvPr>
            <p:ph idx="1"/>
          </p:nvPr>
        </p:nvSpPr>
        <p:spPr>
          <a:xfrm>
            <a:off x="457200" y="1600200"/>
            <a:ext cx="8534400" cy="4709160"/>
          </a:xfrm>
        </p:spPr>
        <p:txBody>
          <a:bodyPr/>
          <a:lstStyle/>
          <a:p>
            <a:r>
              <a:rPr lang="en-US" dirty="0"/>
              <a:t>Website for comprehensive list of recent studies addressing character strengths in the workplace to improve the skills of leaders teams, and organizations. </a:t>
            </a:r>
          </a:p>
          <a:p>
            <a:pPr marL="137160" indent="0">
              <a:buNone/>
            </a:pPr>
            <a:r>
              <a:rPr lang="en-US" dirty="0"/>
              <a:t> </a:t>
            </a:r>
          </a:p>
          <a:p>
            <a:r>
              <a:rPr lang="en-US" u="sng" dirty="0">
                <a:hlinkClick r:id="rId2"/>
              </a:rPr>
              <a:t>https://www.viacharacter.org/research/findings/character-strengths-in-the-workplace-and-organizations</a:t>
            </a:r>
            <a:endParaRPr lang="en-US" dirty="0"/>
          </a:p>
          <a:p>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790880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
          </p:nvPr>
        </p:nvSpPr>
        <p:spPr>
          <a:xfrm>
            <a:off x="457200" y="1524000"/>
            <a:ext cx="8229600" cy="4785360"/>
          </a:xfrm>
        </p:spPr>
        <p:txBody>
          <a:bodyPr>
            <a:normAutofit fontScale="92500" lnSpcReduction="20000"/>
          </a:bodyPr>
          <a:lstStyle/>
          <a:p>
            <a:r>
              <a:rPr lang="en-US" sz="3600" dirty="0"/>
              <a:t>A Positive Psychology perspective</a:t>
            </a:r>
          </a:p>
          <a:p>
            <a:r>
              <a:rPr lang="en-US" sz="3600" dirty="0"/>
              <a:t>Happiness is Good</a:t>
            </a:r>
          </a:p>
          <a:p>
            <a:r>
              <a:rPr lang="en-US" sz="3600" dirty="0"/>
              <a:t>Happiness at Work </a:t>
            </a:r>
          </a:p>
          <a:p>
            <a:r>
              <a:rPr lang="en-US" sz="3600" dirty="0"/>
              <a:t>Happiness at Work can be increased: Work as a Calling</a:t>
            </a:r>
          </a:p>
          <a:p>
            <a:pPr lvl="1"/>
            <a:r>
              <a:rPr lang="en-US" sz="3200" dirty="0"/>
              <a:t>Identifying and using character strengths</a:t>
            </a:r>
          </a:p>
          <a:p>
            <a:pPr lvl="1"/>
            <a:r>
              <a:rPr lang="en-US" sz="3200" dirty="0"/>
              <a:t>Increasing positive emotion</a:t>
            </a:r>
          </a:p>
          <a:p>
            <a:pPr lvl="1"/>
            <a:r>
              <a:rPr lang="en-US" sz="3200" dirty="0"/>
              <a:t>Cultivating relationships</a:t>
            </a:r>
          </a:p>
          <a:p>
            <a:pPr lvl="1"/>
            <a:r>
              <a:rPr lang="en-US" sz="3200" dirty="0"/>
              <a:t>Encouraging flow</a:t>
            </a:r>
          </a:p>
          <a:p>
            <a:pPr lvl="1"/>
            <a:r>
              <a:rPr lang="en-US" sz="3200" dirty="0"/>
              <a:t>Developing strengths of effective thinking</a:t>
            </a:r>
            <a:endParaRPr lang="en-US" sz="3600" dirty="0"/>
          </a:p>
          <a:p>
            <a:pPr marL="365760" lvl="1" indent="0">
              <a:buNone/>
            </a:pPr>
            <a:endParaRPr lang="en-US" dirty="0"/>
          </a:p>
        </p:txBody>
      </p:sp>
    </p:spTree>
    <p:extLst>
      <p:ext uri="{BB962C8B-B14F-4D97-AF65-F5344CB8AC3E}">
        <p14:creationId xmlns:p14="http://schemas.microsoft.com/office/powerpoint/2010/main" val="348921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153400" cy="990600"/>
          </a:xfrm>
        </p:spPr>
        <p:txBody>
          <a:bodyPr>
            <a:normAutofit fontScale="90000"/>
          </a:bodyPr>
          <a:lstStyle/>
          <a:p>
            <a:r>
              <a:rPr lang="en-US" dirty="0"/>
              <a:t>Knowing, developing, and using strengths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3" name="Content Placeholder 2"/>
          <p:cNvSpPr>
            <a:spLocks noGrp="1"/>
          </p:cNvSpPr>
          <p:nvPr>
            <p:ph sz="quarter" idx="1"/>
          </p:nvPr>
        </p:nvSpPr>
        <p:spPr>
          <a:xfrm>
            <a:off x="457200" y="2057400"/>
            <a:ext cx="8229600" cy="4251960"/>
          </a:xfrm>
        </p:spPr>
        <p:txBody>
          <a:bodyPr/>
          <a:lstStyle/>
          <a:p>
            <a:r>
              <a:rPr lang="en-US" dirty="0"/>
              <a:t>“Introduce yourself by telling a story about a time you used a character strength” </a:t>
            </a:r>
          </a:p>
          <a:p>
            <a:r>
              <a:rPr lang="en-US" dirty="0"/>
              <a:t>A strength-based approach for connecting to oneself and to others</a:t>
            </a:r>
          </a:p>
          <a:p>
            <a:endParaRPr lang="en-US" dirty="0"/>
          </a:p>
          <a:p>
            <a:endParaRPr lang="en-US" dirty="0"/>
          </a:p>
          <a:p>
            <a:endParaRPr lang="en-US" dirty="0"/>
          </a:p>
        </p:txBody>
      </p:sp>
    </p:spTree>
    <p:extLst>
      <p:ext uri="{BB962C8B-B14F-4D97-AF65-F5344CB8AC3E}">
        <p14:creationId xmlns:p14="http://schemas.microsoft.com/office/powerpoint/2010/main" val="1303157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153400" cy="990600"/>
          </a:xfrm>
        </p:spPr>
        <p:txBody>
          <a:bodyPr>
            <a:normAutofit fontScale="90000"/>
          </a:bodyPr>
          <a:lstStyle/>
          <a:p>
            <a:r>
              <a:rPr lang="en-US" dirty="0"/>
              <a:t>Jonathan’s Story</a:t>
            </a:r>
            <a:br>
              <a:rPr lang="en-US" dirty="0"/>
            </a:br>
            <a:r>
              <a:rPr lang="en-US" dirty="0"/>
              <a:t>Using character strengths in Iraq</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pic>
        <p:nvPicPr>
          <p:cNvPr id="9" name="Content Placeholder 8" descr="JonathanAmlong-Army.jpg"/>
          <p:cNvPicPr>
            <a:picLocks noGrp="1" noChangeAspect="1"/>
          </p:cNvPicPr>
          <p:nvPr>
            <p:ph sz="quarter" idx="1"/>
          </p:nvPr>
        </p:nvPicPr>
        <p:blipFill>
          <a:blip r:embed="rId2">
            <a:extLst>
              <a:ext uri="{28A0092B-C50C-407E-A947-70E740481C1C}">
                <a14:useLocalDpi xmlns:a14="http://schemas.microsoft.com/office/drawing/2010/main" val="0"/>
              </a:ext>
            </a:extLst>
          </a:blip>
          <a:srcRect t="13240" b="13240"/>
          <a:stretch>
            <a:fillRect/>
          </a:stretch>
        </p:blipFill>
        <p:spPr/>
      </p:pic>
    </p:spTree>
    <p:extLst>
      <p:ext uri="{BB962C8B-B14F-4D97-AF65-F5344CB8AC3E}">
        <p14:creationId xmlns:p14="http://schemas.microsoft.com/office/powerpoint/2010/main" val="89517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Group Exercise</a:t>
            </a:r>
            <a:r>
              <a:rPr lang="en-US" dirty="0"/>
              <a:t>: Using Strengths</a:t>
            </a:r>
          </a:p>
        </p:txBody>
      </p:sp>
      <p:sp>
        <p:nvSpPr>
          <p:cNvPr id="3" name="Content Placeholder 2"/>
          <p:cNvSpPr>
            <a:spLocks noGrp="1"/>
          </p:cNvSpPr>
          <p:nvPr>
            <p:ph idx="1"/>
          </p:nvPr>
        </p:nvSpPr>
        <p:spPr/>
        <p:txBody>
          <a:bodyPr>
            <a:normAutofit/>
          </a:bodyPr>
          <a:lstStyle/>
          <a:p>
            <a:r>
              <a:rPr lang="en-US" dirty="0"/>
              <a:t>Identify a problem/challenge you are facing at work. Review the list of your top character strengths. Consider ways that you might use an area of strength to address the issue.  Discuss with group members.</a:t>
            </a:r>
          </a:p>
        </p:txBody>
      </p:sp>
      <p:sp>
        <p:nvSpPr>
          <p:cNvPr id="5" name="Date Placeholder 4"/>
          <p:cNvSpPr>
            <a:spLocks noGrp="1"/>
          </p:cNvSpPr>
          <p:nvPr>
            <p:ph type="dt" sz="half" idx="10"/>
          </p:nvPr>
        </p:nvSpPr>
        <p:spPr>
          <a:prstGeom prst="rect">
            <a:avLst/>
          </a:prstGeom>
        </p:spPr>
        <p:txBody>
          <a:bodyPr/>
          <a:lstStyle/>
          <a:p>
            <a:pPr>
              <a:defRPr/>
            </a:pPr>
            <a:endParaRPr lang="en-US"/>
          </a:p>
        </p:txBody>
      </p:sp>
      <p:sp>
        <p:nvSpPr>
          <p:cNvPr id="6" name="Footer Placeholder 5"/>
          <p:cNvSpPr>
            <a:spLocks noGrp="1"/>
          </p:cNvSpPr>
          <p:nvPr>
            <p:ph type="ftr" sz="quarter" idx="11"/>
          </p:nvPr>
        </p:nvSpPr>
        <p:spPr>
          <a:prstGeom prst="rect">
            <a:avLst/>
          </a:prstGeom>
        </p:spPr>
        <p:txBody>
          <a:bodyPr/>
          <a:lstStyle/>
          <a:p>
            <a:pPr>
              <a:defRPr/>
            </a:pPr>
            <a:endParaRPr lang="en-US"/>
          </a:p>
        </p:txBody>
      </p:sp>
    </p:spTree>
    <p:extLst>
      <p:ext uri="{BB962C8B-B14F-4D97-AF65-F5344CB8AC3E}">
        <p14:creationId xmlns:p14="http://schemas.microsoft.com/office/powerpoint/2010/main" val="3582353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p:txBody>
          <a:bodyPr/>
          <a:lstStyle/>
          <a:p>
            <a:endParaRPr lang="en-US"/>
          </a:p>
        </p:txBody>
      </p:sp>
      <p:sp>
        <p:nvSpPr>
          <p:cNvPr id="2" name="Title 1"/>
          <p:cNvSpPr>
            <a:spLocks noGrp="1"/>
          </p:cNvSpPr>
          <p:nvPr>
            <p:ph type="title"/>
          </p:nvPr>
        </p:nvSpPr>
        <p:spPr/>
        <p:txBody>
          <a:bodyPr/>
          <a:lstStyle/>
          <a:p>
            <a:r>
              <a:rPr lang="en-US" dirty="0"/>
              <a:t>Positive Emotion</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3448930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normAutofit fontScale="90000"/>
          </a:bodyPr>
          <a:lstStyle/>
          <a:p>
            <a:r>
              <a:rPr lang="en-US" altLang="en-US" dirty="0"/>
              <a:t>Broaden and Build Theory of Positive Emotion (Frederickson, 2005)</a:t>
            </a:r>
          </a:p>
        </p:txBody>
      </p:sp>
      <p:sp>
        <p:nvSpPr>
          <p:cNvPr id="46082" name="Text Placeholder 2"/>
          <p:cNvSpPr>
            <a:spLocks noGrp="1"/>
          </p:cNvSpPr>
          <p:nvPr>
            <p:ph sz="half" idx="1"/>
          </p:nvPr>
        </p:nvSpPr>
        <p:spPr>
          <a:xfrm>
            <a:off x="-76200" y="2362200"/>
            <a:ext cx="4191000" cy="3657600"/>
          </a:xfrm>
        </p:spPr>
        <p:txBody>
          <a:bodyPr>
            <a:normAutofit fontScale="47500" lnSpcReduction="20000"/>
          </a:bodyPr>
          <a:lstStyle/>
          <a:p>
            <a:pPr marL="0" indent="0">
              <a:buNone/>
            </a:pPr>
            <a:r>
              <a:rPr lang="en-US" altLang="en-US" sz="4200" dirty="0"/>
              <a:t>-Most emotion theories based on negative emotion</a:t>
            </a:r>
          </a:p>
          <a:p>
            <a:pPr marL="0" indent="0">
              <a:buNone/>
            </a:pPr>
            <a:r>
              <a:rPr lang="en-US" altLang="en-US" sz="4200" dirty="0"/>
              <a:t>-Negative emotions narrow a person’s momentary thought-action repertoire</a:t>
            </a:r>
          </a:p>
          <a:p>
            <a:pPr>
              <a:buFontTx/>
              <a:buChar char="-"/>
            </a:pPr>
            <a:r>
              <a:rPr lang="en-US" altLang="en-US" sz="4200" dirty="0"/>
              <a:t> fear -&gt; escape or attack</a:t>
            </a:r>
          </a:p>
          <a:p>
            <a:pPr>
              <a:buFontTx/>
              <a:buChar char="-"/>
            </a:pPr>
            <a:r>
              <a:rPr lang="en-US" altLang="en-US" sz="4200" dirty="0"/>
              <a:t>Adaptive in situations in which quick, decisive action is needed</a:t>
            </a:r>
          </a:p>
          <a:p>
            <a:pPr marL="0" indent="0">
              <a:buNone/>
            </a:pPr>
            <a:r>
              <a:rPr lang="en-US" altLang="en-US" sz="4200" dirty="0"/>
              <a:t>-BUT- long term survival isn’t only dependent on surviving the wolf attack</a:t>
            </a:r>
          </a:p>
          <a:p>
            <a:pPr marL="0" indent="0">
              <a:buNone/>
            </a:pPr>
            <a:r>
              <a:rPr lang="en-US" altLang="en-US" sz="4200" dirty="0"/>
              <a:t>      -acquiring resources, building skills, forming relationships </a:t>
            </a:r>
          </a:p>
          <a:p>
            <a:pPr marL="0" indent="0">
              <a:buFontTx/>
              <a:buNone/>
            </a:pPr>
            <a:r>
              <a:rPr lang="en-US" altLang="en-US" sz="4200" dirty="0"/>
              <a:t>	</a:t>
            </a:r>
          </a:p>
        </p:txBody>
      </p:sp>
      <p:pic>
        <p:nvPicPr>
          <p:cNvPr id="6" name="Content Placeholder 5">
            <a:extLst>
              <a:ext uri="{FF2B5EF4-FFF2-40B4-BE49-F238E27FC236}">
                <a16:creationId xmlns:a16="http://schemas.microsoft.com/office/drawing/2014/main" id="{FF41518A-0EF5-5548-9518-3430659E4BCF}"/>
              </a:ext>
            </a:extLst>
          </p:cNvPr>
          <p:cNvPicPr>
            <a:picLocks noGrp="1" noChangeAspect="1"/>
          </p:cNvPicPr>
          <p:nvPr>
            <p:ph sz="quarter" idx="2"/>
          </p:nvPr>
        </p:nvPicPr>
        <p:blipFill>
          <a:blip r:embed="rId2"/>
          <a:stretch>
            <a:fillRect/>
          </a:stretch>
        </p:blipFill>
        <p:spPr>
          <a:xfrm>
            <a:off x="4228776" y="2743200"/>
            <a:ext cx="4915224" cy="2790765"/>
          </a:xfrm>
        </p:spPr>
      </p:pic>
    </p:spTree>
    <p:extLst>
      <p:ext uri="{BB962C8B-B14F-4D97-AF65-F5344CB8AC3E}">
        <p14:creationId xmlns:p14="http://schemas.microsoft.com/office/powerpoint/2010/main" val="406786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altLang="en-US" dirty="0"/>
              <a:t>Role of Positive Emotion</a:t>
            </a:r>
          </a:p>
        </p:txBody>
      </p:sp>
      <p:sp>
        <p:nvSpPr>
          <p:cNvPr id="46082" name="Text Placeholder 2"/>
          <p:cNvSpPr>
            <a:spLocks noGrp="1"/>
          </p:cNvSpPr>
          <p:nvPr>
            <p:ph sz="half" idx="1"/>
          </p:nvPr>
        </p:nvSpPr>
        <p:spPr>
          <a:xfrm>
            <a:off x="685800" y="1981200"/>
            <a:ext cx="3810000" cy="4038600"/>
          </a:xfrm>
        </p:spPr>
        <p:txBody>
          <a:bodyPr>
            <a:normAutofit fontScale="32500" lnSpcReduction="20000"/>
          </a:bodyPr>
          <a:lstStyle/>
          <a:p>
            <a:pPr marL="0" indent="0">
              <a:buFontTx/>
              <a:buNone/>
            </a:pPr>
            <a:r>
              <a:rPr lang="en-US" altLang="en-US" sz="6800" dirty="0"/>
              <a:t>-Imagine feeling joy….</a:t>
            </a:r>
          </a:p>
          <a:p>
            <a:pPr marL="0" indent="0">
              <a:buFontTx/>
              <a:buNone/>
            </a:pPr>
            <a:r>
              <a:rPr lang="en-US" altLang="en-US" sz="6800" dirty="0"/>
              <a:t>  -Expansive feeling   </a:t>
            </a:r>
          </a:p>
          <a:p>
            <a:pPr marL="0" indent="0">
              <a:buFontTx/>
              <a:buNone/>
            </a:pPr>
            <a:r>
              <a:rPr lang="en-US" altLang="en-US" sz="6200" dirty="0"/>
              <a:t>     Broadens what we consider doing and investigating, and promotes creativity, curiosity, and interest</a:t>
            </a:r>
          </a:p>
          <a:p>
            <a:pPr marL="0" indent="0">
              <a:buFontTx/>
              <a:buNone/>
            </a:pPr>
            <a:r>
              <a:rPr lang="en-US" altLang="en-US" sz="6200" dirty="0"/>
              <a:t>       Inspires us to tackle new experiences, become open to new ideas, push for greater achievements, seek out connections with others</a:t>
            </a:r>
          </a:p>
          <a:p>
            <a:pPr marL="0" indent="0">
              <a:buFontTx/>
              <a:buNone/>
            </a:pPr>
            <a:endParaRPr lang="en-US" altLang="en-US" sz="3800" dirty="0"/>
          </a:p>
          <a:p>
            <a:pPr marL="0" indent="0">
              <a:buFontTx/>
              <a:buNone/>
            </a:pPr>
            <a:r>
              <a:rPr lang="en-US" altLang="en-US" sz="3800" dirty="0"/>
              <a:t>              </a:t>
            </a:r>
          </a:p>
          <a:p>
            <a:pPr marL="0" indent="0">
              <a:buFontTx/>
              <a:buNone/>
            </a:pPr>
            <a:r>
              <a:rPr lang="en-US" altLang="en-US" dirty="0"/>
              <a:t>	</a:t>
            </a:r>
          </a:p>
          <a:p>
            <a:pPr marL="0" indent="0">
              <a:buFontTx/>
              <a:buNone/>
            </a:pPr>
            <a:r>
              <a:rPr lang="en-US" altLang="en-US" dirty="0"/>
              <a:t>      </a:t>
            </a:r>
          </a:p>
          <a:p>
            <a:pPr marL="0" indent="0">
              <a:buFontTx/>
              <a:buNone/>
            </a:pPr>
            <a:endParaRPr lang="en-US" altLang="en-US" dirty="0"/>
          </a:p>
        </p:txBody>
      </p:sp>
      <p:pic>
        <p:nvPicPr>
          <p:cNvPr id="46083" name="Content Placeholder 8" descr="images.jpeg"/>
          <p:cNvPicPr>
            <a:picLocks noGrp="1" noChangeAspect="1"/>
          </p:cNvPicPr>
          <p:nvPr>
            <p:ph sz="half" idx="2"/>
          </p:nvPr>
        </p:nvPicPr>
        <p:blipFill>
          <a:blip r:embed="rId2">
            <a:extLst>
              <a:ext uri="{28A0092B-C50C-407E-A947-70E740481C1C}">
                <a14:useLocalDpi xmlns:a14="http://schemas.microsoft.com/office/drawing/2010/main" val="0"/>
              </a:ext>
            </a:extLst>
          </a:blip>
          <a:srcRect t="-13451" b="-13451"/>
          <a:stretch>
            <a:fillRect/>
          </a:stretch>
        </p:blipFill>
        <p:spPr/>
      </p:pic>
    </p:spTree>
    <p:extLst>
      <p:ext uri="{BB962C8B-B14F-4D97-AF65-F5344CB8AC3E}">
        <p14:creationId xmlns:p14="http://schemas.microsoft.com/office/powerpoint/2010/main" val="669237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1">
            <a:extLst>
              <a:ext uri="{FF2B5EF4-FFF2-40B4-BE49-F238E27FC236}">
                <a16:creationId xmlns:a16="http://schemas.microsoft.com/office/drawing/2014/main" id="{172EBE84-CE46-AE45-A3A5-A467A36B7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8839200" cy="64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Positive Emotions and Clinical Reasoning in Physicians</a:t>
            </a:r>
          </a:p>
        </p:txBody>
      </p:sp>
      <p:sp>
        <p:nvSpPr>
          <p:cNvPr id="5" name="Content Placeholder 4"/>
          <p:cNvSpPr>
            <a:spLocks noGrp="1"/>
          </p:cNvSpPr>
          <p:nvPr>
            <p:ph sz="half" idx="1"/>
          </p:nvPr>
        </p:nvSpPr>
        <p:spPr/>
        <p:txBody>
          <a:bodyPr>
            <a:normAutofit fontScale="92500" lnSpcReduction="20000"/>
          </a:bodyPr>
          <a:lstStyle/>
          <a:p>
            <a:r>
              <a:rPr lang="en-US" dirty="0"/>
              <a:t>Physicians “thought aloud” while they solved a case of a patient with liver disease</a:t>
            </a:r>
          </a:p>
          <a:p>
            <a:r>
              <a:rPr lang="en-US" dirty="0"/>
              <a:t>Physicians randomly assigned to positive affect induction condition initially considered the diagnosis earlier and demonstrated less anchoring distortion (or inflexibility in thinking) </a:t>
            </a:r>
          </a:p>
        </p:txBody>
      </p:sp>
      <p:pic>
        <p:nvPicPr>
          <p:cNvPr id="7" name="Content Placeholder 6"/>
          <p:cNvPicPr>
            <a:picLocks noGrp="1" noChangeAspect="1"/>
          </p:cNvPicPr>
          <p:nvPr>
            <p:ph sz="half" idx="2"/>
          </p:nvPr>
        </p:nvPicPr>
        <p:blipFill>
          <a:blip r:embed="rId2"/>
          <a:srcRect l="20256" r="20256"/>
          <a:stretch>
            <a:fillRect/>
          </a:stretch>
        </p:blipFill>
        <p:spPr/>
      </p:pic>
      <p:sp>
        <p:nvSpPr>
          <p:cNvPr id="2" name="Date Placeholder 1"/>
          <p:cNvSpPr>
            <a:spLocks noGrp="1"/>
          </p:cNvSpPr>
          <p:nvPr>
            <p:ph type="dt" sz="half" idx="4294967295"/>
          </p:nvPr>
        </p:nvSpPr>
        <p:spPr>
          <a:xfrm>
            <a:off x="457200" y="6416675"/>
            <a:ext cx="2133600" cy="365125"/>
          </a:xfrm>
          <a:prstGeom prst="rect">
            <a:avLst/>
          </a:prstGeom>
        </p:spPr>
        <p:txBody>
          <a:bodyPr/>
          <a:lstStyle/>
          <a:p>
            <a:pPr>
              <a:defRPr/>
            </a:pPr>
            <a:endParaRPr lang="en-US"/>
          </a:p>
        </p:txBody>
      </p:sp>
      <p:sp>
        <p:nvSpPr>
          <p:cNvPr id="3" name="Footer Placeholder 2"/>
          <p:cNvSpPr>
            <a:spLocks noGrp="1"/>
          </p:cNvSpPr>
          <p:nvPr>
            <p:ph type="ftr" sz="quarter" idx="4294967295"/>
          </p:nvPr>
        </p:nvSpPr>
        <p:spPr>
          <a:xfrm>
            <a:off x="3124200" y="6416675"/>
            <a:ext cx="2895600" cy="365125"/>
          </a:xfrm>
          <a:prstGeom prst="rect">
            <a:avLst/>
          </a:prstGeom>
        </p:spPr>
        <p:txBody>
          <a:bodyPr/>
          <a:lstStyle/>
          <a:p>
            <a:pPr>
              <a:defRPr/>
            </a:pPr>
            <a:endParaRPr lang="en-US"/>
          </a:p>
        </p:txBody>
      </p:sp>
    </p:spTree>
    <p:extLst>
      <p:ext uri="{BB962C8B-B14F-4D97-AF65-F5344CB8AC3E}">
        <p14:creationId xmlns:p14="http://schemas.microsoft.com/office/powerpoint/2010/main" val="1831910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Implications for the Workplace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Content Placeholder 4"/>
          <p:cNvSpPr>
            <a:spLocks noGrp="1"/>
          </p:cNvSpPr>
          <p:nvPr>
            <p:ph sz="quarter" idx="1"/>
          </p:nvPr>
        </p:nvSpPr>
        <p:spPr/>
        <p:txBody>
          <a:bodyPr>
            <a:normAutofit fontScale="92500" lnSpcReduction="10000"/>
          </a:bodyPr>
          <a:lstStyle/>
          <a:p>
            <a:r>
              <a:rPr lang="en-US" dirty="0"/>
              <a:t>Decrease negative emotion (e.g., stress, anxiety, fear)</a:t>
            </a:r>
          </a:p>
          <a:p>
            <a:pPr lvl="1"/>
            <a:r>
              <a:rPr lang="en-US" dirty="0"/>
              <a:t> Effects of “pressure to work quickly”</a:t>
            </a:r>
          </a:p>
          <a:p>
            <a:r>
              <a:rPr lang="en-US" dirty="0"/>
              <a:t>Increase positive emotion via “micro-moment practices”, which can lead to consequential shifts in attention and awareness</a:t>
            </a:r>
          </a:p>
          <a:p>
            <a:pPr lvl="1"/>
            <a:r>
              <a:rPr lang="en-US" dirty="0"/>
              <a:t>Can disengage from narrow focus induced by negative emotion and foster broad thinking</a:t>
            </a:r>
          </a:p>
          <a:p>
            <a:r>
              <a:rPr lang="en-US" dirty="0"/>
              <a:t>Especially relevant for tasks calling for non-routine, innovative, creative, conceptual skills</a:t>
            </a:r>
          </a:p>
          <a:p>
            <a:r>
              <a:rPr lang="en-US" dirty="0"/>
              <a:t>DISCUSSION: What specific behaviors/situations might be used to increase positive emotion in your workplace?</a:t>
            </a:r>
          </a:p>
          <a:p>
            <a:endParaRPr lang="en-US" dirty="0"/>
          </a:p>
        </p:txBody>
      </p:sp>
    </p:spTree>
    <p:extLst>
      <p:ext uri="{BB962C8B-B14F-4D97-AF65-F5344CB8AC3E}">
        <p14:creationId xmlns:p14="http://schemas.microsoft.com/office/powerpoint/2010/main" val="386407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p:txBody>
          <a:bodyPr/>
          <a:lstStyle/>
          <a:p>
            <a:endParaRPr lang="en-US"/>
          </a:p>
        </p:txBody>
      </p:sp>
      <p:sp>
        <p:nvSpPr>
          <p:cNvPr id="2" name="Title 1"/>
          <p:cNvSpPr>
            <a:spLocks noGrp="1"/>
          </p:cNvSpPr>
          <p:nvPr>
            <p:ph type="title"/>
          </p:nvPr>
        </p:nvSpPr>
        <p:spPr/>
        <p:txBody>
          <a:bodyPr>
            <a:normAutofit fontScale="90000"/>
          </a:bodyPr>
          <a:lstStyle/>
          <a:p>
            <a:r>
              <a:rPr lang="en-US" dirty="0"/>
              <a:t>Positive Relationships: Building Connections in the Workplace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3628978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Positive Psychology</a:t>
            </a:r>
          </a:p>
        </p:txBody>
      </p:sp>
      <p:sp>
        <p:nvSpPr>
          <p:cNvPr id="3" name="Content Placeholder 2"/>
          <p:cNvSpPr>
            <a:spLocks noGrp="1"/>
          </p:cNvSpPr>
          <p:nvPr>
            <p:ph sz="quarter" idx="2"/>
          </p:nvPr>
        </p:nvSpPr>
        <p:spPr>
          <a:xfrm>
            <a:off x="228600" y="2514600"/>
            <a:ext cx="4343400" cy="3535363"/>
          </a:xfrm>
        </p:spPr>
        <p:txBody>
          <a:bodyPr>
            <a:normAutofit fontScale="92500" lnSpcReduction="10000"/>
          </a:bodyPr>
          <a:lstStyle/>
          <a:p>
            <a:pPr marL="0" lvl="1" indent="0">
              <a:buNone/>
            </a:pPr>
            <a:r>
              <a:rPr lang="en-US" dirty="0"/>
              <a:t>“At this juncture, psychology can play an enormously important role. We can articulate a vision of the good life that is empirically sound and, at the same time, understandable and attractive.  We can show the world what actions lead to well-being, to positive individuals, to flourishing communities, and to a just society.”</a:t>
            </a:r>
          </a:p>
          <a:p>
            <a:endParaRPr lang="en-US" dirty="0"/>
          </a:p>
        </p:txBody>
      </p:sp>
      <p:pic>
        <p:nvPicPr>
          <p:cNvPr id="8" name="Content Placeholder 7" descr="martin_seligman.jpg"/>
          <p:cNvPicPr>
            <a:picLocks noGrp="1" noChangeAspect="1"/>
          </p:cNvPicPr>
          <p:nvPr>
            <p:ph sz="quarter" idx="4"/>
          </p:nvPr>
        </p:nvPicPr>
        <p:blipFill>
          <a:blip r:embed="rId2"/>
          <a:srcRect l="-3659" r="-3659"/>
          <a:stretch>
            <a:fillRect/>
          </a:stretch>
        </p:blipFill>
        <p:spPr/>
      </p:pic>
      <p:sp>
        <p:nvSpPr>
          <p:cNvPr id="5" name="Footer Placeholder 4"/>
          <p:cNvSpPr>
            <a:spLocks noGrp="1"/>
          </p:cNvSpPr>
          <p:nvPr>
            <p:ph type="ftr" sz="quarter" idx="4294967295"/>
          </p:nvPr>
        </p:nvSpPr>
        <p:spPr>
          <a:xfrm>
            <a:off x="609600" y="6248206"/>
            <a:ext cx="8077200" cy="365125"/>
          </a:xfrm>
          <a:prstGeom prst="rect">
            <a:avLst/>
          </a:prstGeom>
        </p:spPr>
        <p:txBody>
          <a:bodyPr/>
          <a:lstStyle/>
          <a:p>
            <a:endParaRPr kumimoji="0" lang="en-US" dirty="0"/>
          </a:p>
        </p:txBody>
      </p:sp>
      <p:sp>
        <p:nvSpPr>
          <p:cNvPr id="6" name="Text Placeholder 5"/>
          <p:cNvSpPr>
            <a:spLocks noGrp="1"/>
          </p:cNvSpPr>
          <p:nvPr>
            <p:ph type="body" sz="quarter" idx="1"/>
          </p:nvPr>
        </p:nvSpPr>
        <p:spPr/>
        <p:txBody>
          <a:bodyPr>
            <a:normAutofit/>
          </a:bodyPr>
          <a:lstStyle/>
          <a:p>
            <a:r>
              <a:rPr lang="en-US" dirty="0"/>
              <a:t>1998 President’s Address to APA</a:t>
            </a:r>
          </a:p>
        </p:txBody>
      </p:sp>
      <p:sp>
        <p:nvSpPr>
          <p:cNvPr id="7" name="Text Placeholder 6"/>
          <p:cNvSpPr>
            <a:spLocks noGrp="1"/>
          </p:cNvSpPr>
          <p:nvPr>
            <p:ph type="body" sz="quarter" idx="3"/>
          </p:nvPr>
        </p:nvSpPr>
        <p:spPr/>
        <p:txBody>
          <a:bodyPr/>
          <a:lstStyle/>
          <a:p>
            <a:r>
              <a:rPr lang="en-US" dirty="0"/>
              <a:t>    Martin Seligman</a:t>
            </a:r>
          </a:p>
        </p:txBody>
      </p:sp>
    </p:spTree>
    <p:extLst>
      <p:ext uri="{BB962C8B-B14F-4D97-AF65-F5344CB8AC3E}">
        <p14:creationId xmlns:p14="http://schemas.microsoft.com/office/powerpoint/2010/main" val="3888379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Relationships at Work</a:t>
            </a:r>
          </a:p>
        </p:txBody>
      </p:sp>
      <p:sp>
        <p:nvSpPr>
          <p:cNvPr id="3" name="Content Placeholder 2"/>
          <p:cNvSpPr>
            <a:spLocks noGrp="1"/>
          </p:cNvSpPr>
          <p:nvPr>
            <p:ph sz="quarter" idx="1"/>
          </p:nvPr>
        </p:nvSpPr>
        <p:spPr>
          <a:xfrm>
            <a:off x="152400" y="1589567"/>
            <a:ext cx="4343400" cy="4572000"/>
          </a:xfrm>
        </p:spPr>
        <p:txBody>
          <a:bodyPr>
            <a:normAutofit fontScale="92500" lnSpcReduction="10000"/>
          </a:bodyPr>
          <a:lstStyle/>
          <a:p>
            <a:r>
              <a:rPr lang="en-US" dirty="0"/>
              <a:t>More socially connected workers perform better</a:t>
            </a:r>
          </a:p>
          <a:p>
            <a:pPr lvl="1"/>
            <a:r>
              <a:rPr lang="en-US" dirty="0"/>
              <a:t>Recent study showed that 40% of respondents named their colleagues as the top reason they enjoy their work (Virgin)</a:t>
            </a:r>
          </a:p>
          <a:p>
            <a:pPr lvl="1"/>
            <a:r>
              <a:rPr lang="en-US" dirty="0"/>
              <a:t>Single best predictor of team achievement in a financial services company was how members felt about each other</a:t>
            </a:r>
          </a:p>
        </p:txBody>
      </p:sp>
      <p:sp>
        <p:nvSpPr>
          <p:cNvPr id="6" name="Content Placeholder 5">
            <a:extLst>
              <a:ext uri="{FF2B5EF4-FFF2-40B4-BE49-F238E27FC236}">
                <a16:creationId xmlns:a16="http://schemas.microsoft.com/office/drawing/2014/main" id="{799F30E2-7A60-FB4C-9E08-F10B78A07855}"/>
              </a:ext>
            </a:extLst>
          </p:cNvPr>
          <p:cNvSpPr>
            <a:spLocks noGrp="1"/>
          </p:cNvSpPr>
          <p:nvPr>
            <p:ph sz="quarter" idx="2"/>
          </p:nvPr>
        </p:nvSpPr>
        <p:spPr/>
        <p:txBody>
          <a:bodyPr>
            <a:normAutofit fontScale="92500" lnSpcReduction="10000"/>
          </a:bodyPr>
          <a:lstStyle/>
          <a:p>
            <a:endParaRPr lang="en-US"/>
          </a:p>
        </p:txBody>
      </p:sp>
      <p:sp>
        <p:nvSpPr>
          <p:cNvPr id="4" name="Date Placeholder 3"/>
          <p:cNvSpPr>
            <a:spLocks noGrp="1"/>
          </p:cNvSpPr>
          <p:nvPr>
            <p:ph type="dt" sz="half" idx="1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hade val="50000"/>
                </a:prstClr>
              </a:solidFill>
              <a:effectLst/>
              <a:uLnTx/>
              <a:uFillTx/>
              <a:latin typeface="Verdana" pitchFamily="-105" charset="0"/>
              <a:ea typeface="+mn-ea"/>
              <a:cs typeface="+mn-cs"/>
            </a:endParaRPr>
          </a:p>
        </p:txBody>
      </p:sp>
      <p:sp>
        <p:nvSpPr>
          <p:cNvPr id="5" name="Footer Placeholder 4"/>
          <p:cNvSpPr>
            <a:spLocks noGrp="1"/>
          </p:cNvSpPr>
          <p:nvPr>
            <p:ph type="ftr" sz="quarter" idx="17"/>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hade val="50000"/>
                </a:prstClr>
              </a:solidFill>
              <a:effectLst/>
              <a:uLnTx/>
              <a:uFillTx/>
              <a:latin typeface="Verdana" pitchFamily="-105" charset="0"/>
              <a:ea typeface="+mn-ea"/>
              <a:cs typeface="+mn-cs"/>
            </a:endParaRPr>
          </a:p>
        </p:txBody>
      </p:sp>
      <p:pic>
        <p:nvPicPr>
          <p:cNvPr id="7" name="Picture 6">
            <a:extLst>
              <a:ext uri="{FF2B5EF4-FFF2-40B4-BE49-F238E27FC236}">
                <a16:creationId xmlns:a16="http://schemas.microsoft.com/office/drawing/2014/main" id="{6735A7E0-C4C8-7A42-93B6-897A07966A0B}"/>
              </a:ext>
            </a:extLst>
          </p:cNvPr>
          <p:cNvPicPr>
            <a:picLocks noChangeAspect="1"/>
          </p:cNvPicPr>
          <p:nvPr/>
        </p:nvPicPr>
        <p:blipFill>
          <a:blip r:embed="rId2"/>
          <a:stretch>
            <a:fillRect/>
          </a:stretch>
        </p:blipFill>
        <p:spPr>
          <a:xfrm>
            <a:off x="5029200" y="2035551"/>
            <a:ext cx="5334305" cy="3190081"/>
          </a:xfrm>
          <a:prstGeom prst="rect">
            <a:avLst/>
          </a:prstGeom>
        </p:spPr>
      </p:pic>
    </p:spTree>
    <p:extLst>
      <p:ext uri="{BB962C8B-B14F-4D97-AF65-F5344CB8AC3E}">
        <p14:creationId xmlns:p14="http://schemas.microsoft.com/office/powerpoint/2010/main" val="3449270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F3A1F-768F-9B41-A41A-04E11BA293F0}"/>
              </a:ext>
            </a:extLst>
          </p:cNvPr>
          <p:cNvSpPr>
            <a:spLocks noGrp="1"/>
          </p:cNvSpPr>
          <p:nvPr>
            <p:ph type="title"/>
          </p:nvPr>
        </p:nvSpPr>
        <p:spPr/>
        <p:txBody>
          <a:bodyPr/>
          <a:lstStyle/>
          <a:p>
            <a:r>
              <a:rPr lang="en-US" dirty="0"/>
              <a:t>Positive Emotion </a:t>
            </a:r>
            <a:r>
              <a:rPr lang="en-US"/>
              <a:t>and Connection</a:t>
            </a:r>
            <a:endParaRPr lang="en-US" dirty="0"/>
          </a:p>
        </p:txBody>
      </p:sp>
      <p:sp>
        <p:nvSpPr>
          <p:cNvPr id="3" name="Content Placeholder 2">
            <a:extLst>
              <a:ext uri="{FF2B5EF4-FFF2-40B4-BE49-F238E27FC236}">
                <a16:creationId xmlns:a16="http://schemas.microsoft.com/office/drawing/2014/main" id="{43D9B4F5-5BE3-2646-8FAA-F467C6AA4E76}"/>
              </a:ext>
            </a:extLst>
          </p:cNvPr>
          <p:cNvSpPr>
            <a:spLocks noGrp="1"/>
          </p:cNvSpPr>
          <p:nvPr>
            <p:ph idx="1"/>
          </p:nvPr>
        </p:nvSpPr>
        <p:spPr/>
        <p:txBody>
          <a:bodyPr>
            <a:normAutofit lnSpcReduction="10000"/>
          </a:bodyPr>
          <a:lstStyle/>
          <a:p>
            <a:r>
              <a:rPr lang="en-US" dirty="0"/>
              <a:t>Love 2.0</a:t>
            </a:r>
          </a:p>
          <a:p>
            <a:r>
              <a:rPr lang="en-US" dirty="0"/>
              <a:t>Love is connection</a:t>
            </a:r>
          </a:p>
          <a:p>
            <a:pPr lvl="1"/>
            <a:r>
              <a:rPr lang="en-US" dirty="0"/>
              <a:t>“Love blossoms anytime two or more people – even strangers- connect over a shared positive emotion, be it mild or strong.”</a:t>
            </a:r>
          </a:p>
          <a:p>
            <a:r>
              <a:rPr lang="en-US" dirty="0"/>
              <a:t>Positivity Resonance</a:t>
            </a:r>
          </a:p>
          <a:p>
            <a:pPr lvl="1"/>
            <a:r>
              <a:rPr lang="en-US" dirty="0"/>
              <a:t>Shared positive emotions</a:t>
            </a:r>
          </a:p>
          <a:p>
            <a:pPr lvl="1"/>
            <a:r>
              <a:rPr lang="en-US" dirty="0"/>
              <a:t>Biobehavioral synchrony</a:t>
            </a:r>
          </a:p>
          <a:p>
            <a:pPr lvl="1"/>
            <a:r>
              <a:rPr lang="en-US" dirty="0"/>
              <a:t>Mutual care</a:t>
            </a:r>
          </a:p>
          <a:p>
            <a:r>
              <a:rPr lang="en-US" dirty="0"/>
              <a:t>Jeremy’s story</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DE00C44-5416-9544-A4C7-E58C78C3C76D}"/>
              </a:ext>
            </a:extLst>
          </p:cNvPr>
          <p:cNvSpPr>
            <a:spLocks noGrp="1"/>
          </p:cNvSpPr>
          <p:nvPr>
            <p:ph type="ftr" sz="quarter" idx="11"/>
          </p:nvPr>
        </p:nvSpPr>
        <p:spPr>
          <a:xfrm>
            <a:off x="609600" y="6248206"/>
            <a:ext cx="5715000" cy="365125"/>
          </a:xfrm>
        </p:spPr>
        <p:txBody>
          <a:bodyPr/>
          <a:lstStyle/>
          <a:p>
            <a:r>
              <a:rPr lang="en-US" dirty="0"/>
              <a:t>Fredrickson, B.L. (2013) </a:t>
            </a:r>
            <a:r>
              <a:rPr lang="en-US" u="sng" dirty="0"/>
              <a:t>Love 2.0: Creating happiness and health in moments of connection</a:t>
            </a:r>
            <a:r>
              <a:rPr lang="en-US" dirty="0"/>
              <a:t>. Penguin Group: NY, NY.</a:t>
            </a:r>
          </a:p>
        </p:txBody>
      </p:sp>
    </p:spTree>
    <p:extLst>
      <p:ext uri="{BB962C8B-B14F-4D97-AF65-F5344CB8AC3E}">
        <p14:creationId xmlns:p14="http://schemas.microsoft.com/office/powerpoint/2010/main" val="28752271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DB889-83CC-0F43-96B3-011BB5DD75DB}"/>
              </a:ext>
            </a:extLst>
          </p:cNvPr>
          <p:cNvSpPr>
            <a:spLocks noGrp="1"/>
          </p:cNvSpPr>
          <p:nvPr>
            <p:ph type="title"/>
          </p:nvPr>
        </p:nvSpPr>
        <p:spPr/>
        <p:txBody>
          <a:bodyPr>
            <a:normAutofit fontScale="90000"/>
          </a:bodyPr>
          <a:lstStyle/>
          <a:p>
            <a:r>
              <a:rPr lang="en-US" dirty="0"/>
              <a:t>Ideas for Building Relationships at Work (even in the Days of Covid)</a:t>
            </a:r>
          </a:p>
        </p:txBody>
      </p:sp>
      <p:sp>
        <p:nvSpPr>
          <p:cNvPr id="3" name="Content Placeholder 2">
            <a:extLst>
              <a:ext uri="{FF2B5EF4-FFF2-40B4-BE49-F238E27FC236}">
                <a16:creationId xmlns:a16="http://schemas.microsoft.com/office/drawing/2014/main" id="{794564CC-9D05-C245-BC15-9A1E998AA0C8}"/>
              </a:ext>
            </a:extLst>
          </p:cNvPr>
          <p:cNvSpPr>
            <a:spLocks noGrp="1"/>
          </p:cNvSpPr>
          <p:nvPr>
            <p:ph sz="half" idx="1"/>
          </p:nvPr>
        </p:nvSpPr>
        <p:spPr/>
        <p:txBody>
          <a:bodyPr>
            <a:normAutofit fontScale="92500" lnSpcReduction="10000"/>
          </a:bodyPr>
          <a:lstStyle/>
          <a:p>
            <a:r>
              <a:rPr lang="en-US" dirty="0"/>
              <a:t>Check in</a:t>
            </a:r>
          </a:p>
          <a:p>
            <a:pPr lvl="1"/>
            <a:r>
              <a:rPr lang="en-US" dirty="0"/>
              <a:t>Something you’re grateful for</a:t>
            </a:r>
          </a:p>
          <a:p>
            <a:pPr lvl="1"/>
            <a:r>
              <a:rPr lang="en-US" dirty="0"/>
              <a:t>Something that made you smile or laugh</a:t>
            </a:r>
          </a:p>
          <a:p>
            <a:pPr lvl="1"/>
            <a:r>
              <a:rPr lang="en-US" dirty="0"/>
              <a:t>Favorite- book, show, recipe, quotation</a:t>
            </a:r>
          </a:p>
          <a:p>
            <a:r>
              <a:rPr lang="en-US" dirty="0"/>
              <a:t>Sharing ideas</a:t>
            </a:r>
          </a:p>
          <a:p>
            <a:pPr lvl="1"/>
            <a:r>
              <a:rPr lang="en-US" dirty="0"/>
              <a:t>”Slide show”</a:t>
            </a:r>
          </a:p>
          <a:p>
            <a:pPr lvl="1"/>
            <a:r>
              <a:rPr lang="en-US" dirty="0"/>
              <a:t>Lead a class</a:t>
            </a:r>
          </a:p>
          <a:p>
            <a:pPr lvl="1"/>
            <a:r>
              <a:rPr lang="en-US" dirty="0"/>
              <a:t>Book Club</a:t>
            </a:r>
          </a:p>
          <a:p>
            <a:endParaRPr lang="en-US" dirty="0"/>
          </a:p>
        </p:txBody>
      </p:sp>
      <p:sp>
        <p:nvSpPr>
          <p:cNvPr id="4" name="Content Placeholder 3">
            <a:extLst>
              <a:ext uri="{FF2B5EF4-FFF2-40B4-BE49-F238E27FC236}">
                <a16:creationId xmlns:a16="http://schemas.microsoft.com/office/drawing/2014/main" id="{60190EE7-BDC6-0A42-8F4E-3146C2BF51A6}"/>
              </a:ext>
            </a:extLst>
          </p:cNvPr>
          <p:cNvSpPr>
            <a:spLocks noGrp="1"/>
          </p:cNvSpPr>
          <p:nvPr>
            <p:ph sz="half" idx="2"/>
          </p:nvPr>
        </p:nvSpPr>
        <p:spPr>
          <a:xfrm>
            <a:off x="4572000" y="1600200"/>
            <a:ext cx="4114800" cy="4525963"/>
          </a:xfrm>
        </p:spPr>
        <p:txBody>
          <a:bodyPr>
            <a:normAutofit fontScale="92500" lnSpcReduction="10000"/>
          </a:bodyPr>
          <a:lstStyle/>
          <a:p>
            <a:r>
              <a:rPr lang="en-US" dirty="0"/>
              <a:t>Strength introductions</a:t>
            </a:r>
          </a:p>
          <a:p>
            <a:r>
              <a:rPr lang="en-US" dirty="0"/>
              <a:t>“Factoid” exercise</a:t>
            </a:r>
          </a:p>
          <a:p>
            <a:pPr lvl="1"/>
            <a:r>
              <a:rPr lang="en-US" dirty="0"/>
              <a:t>Each person submits a surprising fact about themselves and co-workers try to match the person with the fact</a:t>
            </a:r>
          </a:p>
          <a:p>
            <a:pPr marL="137160" indent="0">
              <a:buNone/>
            </a:pPr>
            <a:endParaRPr lang="en-US" dirty="0"/>
          </a:p>
          <a:p>
            <a:pPr lvl="1"/>
            <a:endParaRPr lang="en-US" dirty="0"/>
          </a:p>
        </p:txBody>
      </p:sp>
    </p:spTree>
    <p:extLst>
      <p:ext uri="{BB962C8B-B14F-4D97-AF65-F5344CB8AC3E}">
        <p14:creationId xmlns:p14="http://schemas.microsoft.com/office/powerpoint/2010/main" val="1491139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09FFDF-4D89-DB4B-83B8-EB44E10F74C4}"/>
              </a:ext>
            </a:extLst>
          </p:cNvPr>
          <p:cNvSpPr>
            <a:spLocks noGrp="1"/>
          </p:cNvSpPr>
          <p:nvPr>
            <p:ph type="title"/>
          </p:nvPr>
        </p:nvSpPr>
        <p:spPr/>
        <p:txBody>
          <a:bodyPr>
            <a:normAutofit fontScale="90000"/>
          </a:bodyPr>
          <a:lstStyle/>
          <a:p>
            <a:r>
              <a:rPr lang="en-US" dirty="0"/>
              <a:t>Exercise: Creating a community at work</a:t>
            </a:r>
          </a:p>
        </p:txBody>
      </p:sp>
      <p:sp>
        <p:nvSpPr>
          <p:cNvPr id="5" name="Date Placeholder 4">
            <a:extLst>
              <a:ext uri="{FF2B5EF4-FFF2-40B4-BE49-F238E27FC236}">
                <a16:creationId xmlns:a16="http://schemas.microsoft.com/office/drawing/2014/main" id="{E046B80F-D073-1D4E-A635-9A9F6C5CBDBA}"/>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E462C44-23F8-584E-A384-81AD209710E3}"/>
              </a:ext>
            </a:extLst>
          </p:cNvPr>
          <p:cNvSpPr>
            <a:spLocks noGrp="1"/>
          </p:cNvSpPr>
          <p:nvPr>
            <p:ph type="ftr" sz="quarter" idx="11"/>
          </p:nvPr>
        </p:nvSpPr>
        <p:spPr/>
        <p:txBody>
          <a:bodyPr/>
          <a:lstStyle/>
          <a:p>
            <a:pPr>
              <a:defRPr/>
            </a:pPr>
            <a:r>
              <a:rPr lang="en-US" dirty="0"/>
              <a:t>Frederickson (2013) </a:t>
            </a:r>
            <a:r>
              <a:rPr lang="en-US" u="sng" dirty="0"/>
              <a:t>Love 2.0</a:t>
            </a:r>
          </a:p>
        </p:txBody>
      </p:sp>
      <p:sp>
        <p:nvSpPr>
          <p:cNvPr id="8" name="Content Placeholder 7">
            <a:extLst>
              <a:ext uri="{FF2B5EF4-FFF2-40B4-BE49-F238E27FC236}">
                <a16:creationId xmlns:a16="http://schemas.microsoft.com/office/drawing/2014/main" id="{1E512996-A4C3-8542-8C14-0B85F81C0AA0}"/>
              </a:ext>
            </a:extLst>
          </p:cNvPr>
          <p:cNvSpPr>
            <a:spLocks noGrp="1"/>
          </p:cNvSpPr>
          <p:nvPr>
            <p:ph sz="quarter" idx="1"/>
          </p:nvPr>
        </p:nvSpPr>
        <p:spPr>
          <a:xfrm>
            <a:off x="612648" y="1905000"/>
            <a:ext cx="8153400" cy="4191000"/>
          </a:xfrm>
        </p:spPr>
        <p:txBody>
          <a:bodyPr>
            <a:normAutofit fontScale="92500" lnSpcReduction="20000"/>
          </a:bodyPr>
          <a:lstStyle/>
          <a:p>
            <a:r>
              <a:rPr lang="en-US" dirty="0"/>
              <a:t>Review your job, work routines, and work attitudes. Which parts of your job do you carry out with, or in the </a:t>
            </a:r>
            <a:r>
              <a:rPr lang="en-US"/>
              <a:t>presence of, </a:t>
            </a:r>
            <a:r>
              <a:rPr lang="en-US" dirty="0"/>
              <a:t>others? For what proportion of time, during these moments, do you make a conscious effort to connect? Do you slow down enough to really listen and make eye contact? Do you allow yourself and others to go “off topic” in ways that build relationships? How might you devote more of your energy toward cultivating positivity resonance? What new rituals or habits could you create to bring more connection into your workday? What metrics would help you and your coworkers know whether this investment pays off?</a:t>
            </a:r>
          </a:p>
        </p:txBody>
      </p:sp>
    </p:spTree>
    <p:extLst>
      <p:ext uri="{BB962C8B-B14F-4D97-AF65-F5344CB8AC3E}">
        <p14:creationId xmlns:p14="http://schemas.microsoft.com/office/powerpoint/2010/main" val="2729191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p:txBody>
          <a:bodyPr/>
          <a:lstStyle/>
          <a:p>
            <a:endParaRPr lang="en-US"/>
          </a:p>
        </p:txBody>
      </p:sp>
      <p:sp>
        <p:nvSpPr>
          <p:cNvPr id="2" name="Title 1"/>
          <p:cNvSpPr>
            <a:spLocks noGrp="1"/>
          </p:cNvSpPr>
          <p:nvPr>
            <p:ph type="title"/>
          </p:nvPr>
        </p:nvSpPr>
        <p:spPr/>
        <p:txBody>
          <a:bodyPr/>
          <a:lstStyle/>
          <a:p>
            <a:r>
              <a:rPr lang="en-US" dirty="0"/>
              <a:t>Finding Flow</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2426987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392" y="676893"/>
            <a:ext cx="8057408" cy="1076499"/>
          </a:xfrm>
        </p:spPr>
        <p:txBody>
          <a:bodyPr>
            <a:normAutofit fontScale="90000"/>
          </a:bodyPr>
          <a:lstStyle/>
          <a:p>
            <a:r>
              <a:rPr lang="en-US" dirty="0"/>
              <a:t>Flow</a:t>
            </a:r>
            <a:br>
              <a:rPr lang="en-US" dirty="0"/>
            </a:br>
            <a:endParaRPr lang="en-US" dirty="0"/>
          </a:p>
        </p:txBody>
      </p:sp>
      <p:sp>
        <p:nvSpPr>
          <p:cNvPr id="3" name="Content Placeholder 2"/>
          <p:cNvSpPr>
            <a:spLocks noGrp="1"/>
          </p:cNvSpPr>
          <p:nvPr>
            <p:ph sz="half" idx="1"/>
          </p:nvPr>
        </p:nvSpPr>
        <p:spPr>
          <a:xfrm>
            <a:off x="95892" y="1600200"/>
            <a:ext cx="5041328" cy="4732337"/>
          </a:xfrm>
        </p:spPr>
        <p:txBody>
          <a:bodyPr>
            <a:normAutofit fontScale="85000" lnSpcReduction="10000"/>
          </a:bodyPr>
          <a:lstStyle/>
          <a:p>
            <a:r>
              <a:rPr lang="en-US" dirty="0"/>
              <a:t>The state experienced when a person in an activity is fully immersed in a feeling of energized focus, full involvement, and success in the process of the activity</a:t>
            </a:r>
            <a:r>
              <a:rPr lang="en-US" dirty="0">
                <a:solidFill>
                  <a:schemeClr val="tx1"/>
                </a:solidFill>
                <a:effectLst>
                  <a:outerShdw blurRad="38100" dist="38100" dir="2700000" algn="tl">
                    <a:srgbClr val="FFFFFF"/>
                  </a:outerShdw>
                </a:effectLst>
                <a:latin typeface="+mj-lt"/>
              </a:rPr>
              <a:t>.</a:t>
            </a:r>
          </a:p>
          <a:p>
            <a:r>
              <a:rPr lang="en-US" dirty="0">
                <a:solidFill>
                  <a:schemeClr val="tx1"/>
                </a:solidFill>
                <a:effectLst>
                  <a:outerShdw blurRad="38100" dist="38100" dir="2700000" algn="tl">
                    <a:srgbClr val="FFFFFF"/>
                  </a:outerShdw>
                </a:effectLst>
                <a:latin typeface="+mj-lt"/>
              </a:rPr>
              <a:t>In this state, “nothing else seems to matter; the experience is so enjoyable that people will continue to do it even at great cost, for the sheer sake of doing it”</a:t>
            </a:r>
          </a:p>
          <a:p>
            <a:r>
              <a:rPr lang="en-US" dirty="0">
                <a:effectLst>
                  <a:outerShdw blurRad="38100" dist="38100" dir="2700000" algn="tl">
                    <a:srgbClr val="FFFFFF"/>
                  </a:outerShdw>
                </a:effectLst>
                <a:latin typeface="+mj-lt"/>
                <a:hlinkClick r:id="rId2"/>
              </a:rPr>
              <a:t>http://www.youtube.com/watch?v=acuIYlVDUPs</a:t>
            </a:r>
            <a:r>
              <a:rPr lang="en-US" dirty="0">
                <a:effectLst>
                  <a:outerShdw blurRad="38100" dist="38100" dir="2700000" algn="tl">
                    <a:srgbClr val="FFFFFF"/>
                  </a:outerShdw>
                </a:effectLst>
                <a:latin typeface="+mj-lt"/>
              </a:rPr>
              <a:t> (to :45 and 1:45-3:40)</a:t>
            </a:r>
          </a:p>
        </p:txBody>
      </p:sp>
      <p:sp>
        <p:nvSpPr>
          <p:cNvPr id="7" name="Slide Number Placeholder 6"/>
          <p:cNvSpPr>
            <a:spLocks noGrp="1"/>
          </p:cNvSpPr>
          <p:nvPr>
            <p:ph type="sldNum" sz="quarter" idx="12"/>
          </p:nvPr>
        </p:nvSpPr>
        <p:spPr bwMode="gray">
          <a:xfrm>
            <a:off x="7678616" y="295730"/>
            <a:ext cx="791308" cy="767687"/>
          </a:xfrm>
          <a:prstGeom prst="rect">
            <a:avLst/>
          </a:prstGeom>
        </p:spPr>
        <p:txBody>
          <a:bodyPr anchor="b"/>
          <a:lstStyle>
            <a:defPPr>
              <a:defRPr lang="en-US"/>
            </a:defPPr>
            <a:lvl1pPr marL="0" algn="ctr" defTabSz="457200" rtl="0" eaLnBrk="1" latinLnBrk="0" hangingPunct="1">
              <a:defRPr sz="2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053484-6BAB-0A49-BBAF-740B5A4014A5}" type="slidenum">
              <a:rPr lang="en-US" smtClean="0"/>
              <a:pPr/>
              <a:t>65</a:t>
            </a:fld>
            <a:endParaRPr lang="en-US"/>
          </a:p>
        </p:txBody>
      </p:sp>
      <p:sp>
        <p:nvSpPr>
          <p:cNvPr id="10" name="TextBox 9"/>
          <p:cNvSpPr txBox="1"/>
          <p:nvPr/>
        </p:nvSpPr>
        <p:spPr>
          <a:xfrm>
            <a:off x="0" y="2979916"/>
            <a:ext cx="9144000" cy="584776"/>
          </a:xfrm>
          <a:prstGeom prst="rect">
            <a:avLst/>
          </a:prstGeom>
          <a:noFill/>
        </p:spPr>
        <p:txBody>
          <a:bodyPr wrap="square" rtlCol="0">
            <a:spAutoFit/>
          </a:bodyPr>
          <a:lstStyle/>
          <a:p>
            <a:pPr algn="ctr"/>
            <a:endParaRPr lang="en-US" sz="3200" dirty="0">
              <a:solidFill>
                <a:schemeClr val="accent2">
                  <a:lumMod val="50000"/>
                </a:schemeClr>
              </a:solidFill>
            </a:endParaRPr>
          </a:p>
        </p:txBody>
      </p:sp>
      <p:pic>
        <p:nvPicPr>
          <p:cNvPr id="11" name="Picture 10"/>
          <p:cNvPicPr>
            <a:picLocks noChangeAspect="1"/>
          </p:cNvPicPr>
          <p:nvPr/>
        </p:nvPicPr>
        <p:blipFill rotWithShape="1">
          <a:blip r:embed="rId3"/>
          <a:srcRect l="10714" t="4321" r="10461" b="5454"/>
          <a:stretch/>
        </p:blipFill>
        <p:spPr>
          <a:xfrm>
            <a:off x="5688582" y="1945818"/>
            <a:ext cx="2904056" cy="4386719"/>
          </a:xfrm>
          <a:prstGeom prst="rect">
            <a:avLst/>
          </a:prstGeom>
        </p:spPr>
      </p:pic>
      <p:sp>
        <p:nvSpPr>
          <p:cNvPr id="4" name="Footer Placeholder 3">
            <a:extLst>
              <a:ext uri="{FF2B5EF4-FFF2-40B4-BE49-F238E27FC236}">
                <a16:creationId xmlns:a16="http://schemas.microsoft.com/office/drawing/2014/main" id="{7384E2C3-C4AA-1347-9925-F03F9F4C86B7}"/>
              </a:ext>
            </a:extLst>
          </p:cNvPr>
          <p:cNvSpPr>
            <a:spLocks noGrp="1"/>
          </p:cNvSpPr>
          <p:nvPr>
            <p:ph type="ftr" sz="quarter" idx="11"/>
          </p:nvPr>
        </p:nvSpPr>
        <p:spPr>
          <a:xfrm>
            <a:off x="590843" y="6365497"/>
            <a:ext cx="3859795" cy="228660"/>
          </a:xfrm>
          <a:prstGeom prst="rect">
            <a:avLst/>
          </a:prstGeom>
        </p:spPr>
        <p:txBody>
          <a:bodyPr vert="horz" lIns="91440" tIns="45720" rIns="91440" bIns="45720" rtlCol="0" anchor="b"/>
          <a:lstStyle>
            <a:defPPr>
              <a:defRPr lang="en-US"/>
            </a:defPPr>
            <a:lvl1pPr marL="0" algn="l" defTabSz="457200" rtl="0" eaLnBrk="1" latinLnBrk="0" hangingPunct="1">
              <a:defRPr sz="900" b="1" i="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err="1"/>
              <a:t>Csikszentmyhalyi</a:t>
            </a:r>
            <a:r>
              <a:rPr lang="en-US" dirty="0"/>
              <a:t>, 19990</a:t>
            </a:r>
          </a:p>
        </p:txBody>
      </p:sp>
    </p:spTree>
    <p:extLst>
      <p:ext uri="{BB962C8B-B14F-4D97-AF65-F5344CB8AC3E}">
        <p14:creationId xmlns:p14="http://schemas.microsoft.com/office/powerpoint/2010/main" val="3700621913"/>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Flow</a:t>
            </a:r>
            <a:br>
              <a:rPr lang="en-US" dirty="0"/>
            </a:br>
            <a:r>
              <a:rPr lang="en-US" dirty="0" err="1"/>
              <a:t>Mihalyi</a:t>
            </a:r>
            <a:r>
              <a:rPr lang="en-US" dirty="0"/>
              <a:t> </a:t>
            </a:r>
            <a:r>
              <a:rPr lang="en-US" dirty="0" err="1"/>
              <a:t>Csikszentmihalyi</a:t>
            </a:r>
            <a:endParaRPr lang="en-US" dirty="0"/>
          </a:p>
        </p:txBody>
      </p:sp>
      <p:sp>
        <p:nvSpPr>
          <p:cNvPr id="16" name="Content Placeholder 15"/>
          <p:cNvSpPr>
            <a:spLocks noGrp="1"/>
          </p:cNvSpPr>
          <p:nvPr>
            <p:ph sz="quarter" idx="1"/>
          </p:nvPr>
        </p:nvSpPr>
        <p:spPr/>
        <p:txBody>
          <a:bodyPr/>
          <a:lstStyle/>
          <a:p>
            <a:endParaRPr lang="en-US" dirty="0">
              <a:hlinkClick r:id="" action="ppaction://noaction"/>
            </a:endParaRPr>
          </a:p>
          <a:p>
            <a:endParaRPr lang="en-US" dirty="0">
              <a:hlinkClick r:id="" action="ppaction://noaction"/>
            </a:endParaRPr>
          </a:p>
          <a:p>
            <a:endParaRPr lang="en-US" dirty="0">
              <a:hlinkClick r:id="" action="ppaction://noaction"/>
            </a:endParaRPr>
          </a:p>
          <a:p>
            <a:endParaRPr lang="en-US" dirty="0">
              <a:hlinkClick r:id="" action="ppaction://noaction"/>
            </a:endParaRPr>
          </a:p>
          <a:p>
            <a:endParaRPr lang="en-US" dirty="0">
              <a:hlinkClick r:id="" action="ppaction://noaction"/>
            </a:endParaRPr>
          </a:p>
        </p:txBody>
      </p:sp>
      <p:sp>
        <p:nvSpPr>
          <p:cNvPr id="17" name="Content Placeholder 16"/>
          <p:cNvSpPr>
            <a:spLocks noGrp="1"/>
          </p:cNvSpPr>
          <p:nvPr>
            <p:ph sz="quarter" idx="2"/>
          </p:nvPr>
        </p:nvSpPr>
        <p:spPr/>
        <p:txBody>
          <a:bodyPr/>
          <a:lstStyle/>
          <a:p>
            <a:endParaRPr lang="en-US"/>
          </a:p>
        </p:txBody>
      </p:sp>
      <p:sp>
        <p:nvSpPr>
          <p:cNvPr id="4" name="Date Placeholder 3"/>
          <p:cNvSpPr>
            <a:spLocks noGrp="1"/>
          </p:cNvSpPr>
          <p:nvPr>
            <p:ph type="dt" sz="half" idx="15"/>
          </p:nvPr>
        </p:nvSpPr>
        <p:spPr>
          <a:xfrm>
            <a:off x="457200" y="6416675"/>
            <a:ext cx="2133600" cy="365125"/>
          </a:xfrm>
          <a:prstGeom prst="rect">
            <a:avLst/>
          </a:prstGeom>
        </p:spPr>
        <p:txBody>
          <a:bodyPr/>
          <a:lstStyle/>
          <a:p>
            <a:endParaRPr lang="en-US"/>
          </a:p>
        </p:txBody>
      </p:sp>
      <p:sp>
        <p:nvSpPr>
          <p:cNvPr id="5" name="Footer Placeholder 4"/>
          <p:cNvSpPr>
            <a:spLocks noGrp="1"/>
          </p:cNvSpPr>
          <p:nvPr>
            <p:ph type="ftr" sz="quarter" idx="17"/>
          </p:nvPr>
        </p:nvSpPr>
        <p:spPr>
          <a:xfrm>
            <a:off x="3124200" y="6416675"/>
            <a:ext cx="2895600" cy="365125"/>
          </a:xfrm>
          <a:prstGeom prst="rect">
            <a:avLst/>
          </a:prstGeom>
        </p:spPr>
        <p:txBody>
          <a:bodyPr/>
          <a:lstStyle/>
          <a:p>
            <a:endParaRPr lang="en-US"/>
          </a:p>
        </p:txBody>
      </p:sp>
      <p:pic>
        <p:nvPicPr>
          <p:cNvPr id="10" name="Picture 9"/>
          <p:cNvPicPr>
            <a:picLocks noChangeAspect="1"/>
          </p:cNvPicPr>
          <p:nvPr/>
        </p:nvPicPr>
        <p:blipFill>
          <a:blip r:embed="rId2"/>
          <a:stretch>
            <a:fillRect/>
          </a:stretch>
        </p:blipFill>
        <p:spPr>
          <a:xfrm>
            <a:off x="6324600" y="2154646"/>
            <a:ext cx="2514600" cy="3795622"/>
          </a:xfrm>
          <a:prstGeom prst="rect">
            <a:avLst/>
          </a:prstGeom>
        </p:spPr>
      </p:pic>
      <p:pic>
        <p:nvPicPr>
          <p:cNvPr id="11" name="Picture 10"/>
          <p:cNvPicPr>
            <a:picLocks noChangeAspect="1"/>
          </p:cNvPicPr>
          <p:nvPr/>
        </p:nvPicPr>
        <p:blipFill>
          <a:blip r:embed="rId3"/>
          <a:stretch>
            <a:fillRect/>
          </a:stretch>
        </p:blipFill>
        <p:spPr>
          <a:xfrm>
            <a:off x="3368750" y="2209800"/>
            <a:ext cx="2514600" cy="3740468"/>
          </a:xfrm>
          <a:prstGeom prst="rect">
            <a:avLst/>
          </a:prstGeom>
        </p:spPr>
      </p:pic>
      <p:pic>
        <p:nvPicPr>
          <p:cNvPr id="12" name="Picture 11" descr="mihaly_csikszentmihalyi-150x150.jpg"/>
          <p:cNvPicPr>
            <a:picLocks noChangeAspect="1"/>
          </p:cNvPicPr>
          <p:nvPr/>
        </p:nvPicPr>
        <p:blipFill>
          <a:blip r:embed="rId4"/>
          <a:stretch>
            <a:fillRect/>
          </a:stretch>
        </p:blipFill>
        <p:spPr>
          <a:xfrm>
            <a:off x="609600" y="2721645"/>
            <a:ext cx="2411978" cy="2411978"/>
          </a:xfrm>
          <a:prstGeom prst="rect">
            <a:avLst/>
          </a:prstGeom>
        </p:spPr>
      </p:pic>
    </p:spTree>
    <p:extLst>
      <p:ext uri="{BB962C8B-B14F-4D97-AF65-F5344CB8AC3E}">
        <p14:creationId xmlns:p14="http://schemas.microsoft.com/office/powerpoint/2010/main" val="802677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Flow</a:t>
            </a:r>
          </a:p>
        </p:txBody>
      </p:sp>
      <p:sp>
        <p:nvSpPr>
          <p:cNvPr id="4" name="Slide Number Placeholder 3"/>
          <p:cNvSpPr>
            <a:spLocks noGrp="1"/>
          </p:cNvSpPr>
          <p:nvPr>
            <p:ph type="sldNum" sz="quarter" idx="12"/>
          </p:nvPr>
        </p:nvSpPr>
        <p:spPr/>
        <p:txBody>
          <a:bodyPr>
            <a:normAutofit fontScale="85000" lnSpcReduction="20000"/>
          </a:bodyPr>
          <a:lstStyle/>
          <a:p>
            <a:fld id="{03053484-6BAB-0A49-BBAF-740B5A4014A5}" type="slidenum">
              <a:rPr lang="en-US" smtClean="0"/>
              <a:pPr/>
              <a:t>67</a:t>
            </a:fld>
            <a:endParaRPr lang="en-US"/>
          </a:p>
        </p:txBody>
      </p:sp>
      <p:pic>
        <p:nvPicPr>
          <p:cNvPr id="5" name="Picture 2" descr="mage result for dance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86" y="1524516"/>
            <a:ext cx="2511102" cy="1997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mage result for chess clipart"/>
          <p:cNvPicPr>
            <a:picLocks noChangeAspect="1" noChangeArrowheads="1"/>
          </p:cNvPicPr>
          <p:nvPr/>
        </p:nvPicPr>
        <p:blipFill rotWithShape="1">
          <a:blip r:embed="rId3">
            <a:extLst>
              <a:ext uri="{28A0092B-C50C-407E-A947-70E740481C1C}">
                <a14:useLocalDpi xmlns:a14="http://schemas.microsoft.com/office/drawing/2010/main" val="0"/>
              </a:ext>
            </a:extLst>
          </a:blip>
          <a:srcRect b="9086"/>
          <a:stretch/>
        </p:blipFill>
        <p:spPr bwMode="auto">
          <a:xfrm>
            <a:off x="2057392" y="1677918"/>
            <a:ext cx="1970275" cy="1914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0" descr="mage result for pilot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921" y="1536846"/>
            <a:ext cx="2097521" cy="2157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mage result for surgeon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1776" y="1660012"/>
            <a:ext cx="2198215" cy="19875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2922" y="3338445"/>
            <a:ext cx="1574549" cy="461665"/>
          </a:xfrm>
          <a:prstGeom prst="rect">
            <a:avLst/>
          </a:prstGeom>
          <a:noFill/>
        </p:spPr>
        <p:txBody>
          <a:bodyPr wrap="square" rtlCol="0">
            <a:spAutoFit/>
          </a:bodyPr>
          <a:lstStyle/>
          <a:p>
            <a:pPr algn="ctr"/>
            <a:r>
              <a:rPr lang="en-US" sz="2400" dirty="0">
                <a:solidFill>
                  <a:schemeClr val="accent2">
                    <a:lumMod val="50000"/>
                  </a:schemeClr>
                </a:solidFill>
              </a:rPr>
              <a:t>Dancers</a:t>
            </a:r>
            <a:endParaRPr lang="en-US" sz="2000" dirty="0"/>
          </a:p>
        </p:txBody>
      </p:sp>
      <p:sp>
        <p:nvSpPr>
          <p:cNvPr id="10" name="TextBox 9"/>
          <p:cNvSpPr txBox="1"/>
          <p:nvPr/>
        </p:nvSpPr>
        <p:spPr>
          <a:xfrm>
            <a:off x="2009356" y="3445049"/>
            <a:ext cx="2411181" cy="400110"/>
          </a:xfrm>
          <a:prstGeom prst="rect">
            <a:avLst/>
          </a:prstGeom>
          <a:noFill/>
        </p:spPr>
        <p:txBody>
          <a:bodyPr wrap="square" rtlCol="0">
            <a:spAutoFit/>
          </a:bodyPr>
          <a:lstStyle/>
          <a:p>
            <a:pPr algn="ctr"/>
            <a:r>
              <a:rPr lang="en-US" sz="2000" dirty="0">
                <a:solidFill>
                  <a:schemeClr val="accent2">
                    <a:lumMod val="50000"/>
                  </a:schemeClr>
                </a:solidFill>
              </a:rPr>
              <a:t>Chess players</a:t>
            </a:r>
            <a:endParaRPr lang="en-US" sz="2000" dirty="0"/>
          </a:p>
        </p:txBody>
      </p:sp>
      <p:sp>
        <p:nvSpPr>
          <p:cNvPr id="12" name="TextBox 11"/>
          <p:cNvSpPr txBox="1"/>
          <p:nvPr/>
        </p:nvSpPr>
        <p:spPr>
          <a:xfrm>
            <a:off x="4118085" y="1756732"/>
            <a:ext cx="907831" cy="400110"/>
          </a:xfrm>
          <a:prstGeom prst="rect">
            <a:avLst/>
          </a:prstGeom>
          <a:noFill/>
        </p:spPr>
        <p:txBody>
          <a:bodyPr wrap="square" rtlCol="0">
            <a:spAutoFit/>
          </a:bodyPr>
          <a:lstStyle/>
          <a:p>
            <a:pPr algn="ctr"/>
            <a:r>
              <a:rPr lang="en-US" sz="2000" dirty="0">
                <a:solidFill>
                  <a:schemeClr val="accent2">
                    <a:lumMod val="50000"/>
                  </a:schemeClr>
                </a:solidFill>
              </a:rPr>
              <a:t>Pilots</a:t>
            </a:r>
            <a:endParaRPr lang="en-US" sz="2000" dirty="0"/>
          </a:p>
        </p:txBody>
      </p:sp>
      <p:sp>
        <p:nvSpPr>
          <p:cNvPr id="13" name="TextBox 12"/>
          <p:cNvSpPr txBox="1"/>
          <p:nvPr/>
        </p:nvSpPr>
        <p:spPr>
          <a:xfrm>
            <a:off x="590843" y="2284457"/>
            <a:ext cx="324128" cy="738664"/>
          </a:xfrm>
          <a:prstGeom prst="rect">
            <a:avLst/>
          </a:prstGeom>
          <a:noFill/>
        </p:spPr>
        <p:txBody>
          <a:bodyPr wrap="none" rtlCol="0">
            <a:spAutoFit/>
          </a:bodyPr>
          <a:lstStyle/>
          <a:p>
            <a:pPr marL="0" lvl="1"/>
            <a:r>
              <a:rPr lang="en-US" sz="2400" dirty="0">
                <a:solidFill>
                  <a:schemeClr val="accent2">
                    <a:lumMod val="50000"/>
                  </a:schemeClr>
                </a:solidFill>
              </a:rPr>
              <a:t>:</a:t>
            </a:r>
            <a:endParaRPr lang="en-US" sz="2400" i="1" dirty="0">
              <a:solidFill>
                <a:schemeClr val="accent2">
                  <a:lumMod val="50000"/>
                </a:schemeClr>
              </a:solidFill>
            </a:endParaRPr>
          </a:p>
          <a:p>
            <a:endParaRPr lang="en-US" dirty="0"/>
          </a:p>
        </p:txBody>
      </p:sp>
      <p:sp>
        <p:nvSpPr>
          <p:cNvPr id="3" name="TextBox 2">
            <a:extLst>
              <a:ext uri="{FF2B5EF4-FFF2-40B4-BE49-F238E27FC236}">
                <a16:creationId xmlns:a16="http://schemas.microsoft.com/office/drawing/2014/main" id="{B0F4D54A-0644-2B4C-A3F4-D41FC1F6621B}"/>
              </a:ext>
            </a:extLst>
          </p:cNvPr>
          <p:cNvSpPr txBox="1"/>
          <p:nvPr/>
        </p:nvSpPr>
        <p:spPr>
          <a:xfrm>
            <a:off x="7162800" y="3581400"/>
            <a:ext cx="1425505" cy="369332"/>
          </a:xfrm>
          <a:prstGeom prst="rect">
            <a:avLst/>
          </a:prstGeom>
          <a:noFill/>
        </p:spPr>
        <p:txBody>
          <a:bodyPr wrap="square" rtlCol="0">
            <a:spAutoFit/>
          </a:bodyPr>
          <a:lstStyle/>
          <a:p>
            <a:r>
              <a:rPr lang="en-US" dirty="0"/>
              <a:t>Surgeons</a:t>
            </a:r>
          </a:p>
        </p:txBody>
      </p:sp>
      <p:pic>
        <p:nvPicPr>
          <p:cNvPr id="15" name="Picture 16" descr="mage result for navajo shepherd">
            <a:extLst>
              <a:ext uri="{FF2B5EF4-FFF2-40B4-BE49-F238E27FC236}">
                <a16:creationId xmlns:a16="http://schemas.microsoft.com/office/drawing/2014/main" id="{A0FF6BD4-75C1-D540-B3E1-98D3543EB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7135" y="4737122"/>
            <a:ext cx="2618329" cy="17503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mage result for japanese teenage motorcycle gang">
            <a:extLst>
              <a:ext uri="{FF2B5EF4-FFF2-40B4-BE49-F238E27FC236}">
                <a16:creationId xmlns:a16="http://schemas.microsoft.com/office/drawing/2014/main" id="{2DCF7FC3-15AC-C041-BFE1-541A69D829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064" y="4287286"/>
            <a:ext cx="2799441" cy="15850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mage result for assembly line workers">
            <a:extLst>
              <a:ext uri="{FF2B5EF4-FFF2-40B4-BE49-F238E27FC236}">
                <a16:creationId xmlns:a16="http://schemas.microsoft.com/office/drawing/2014/main" id="{933B6F58-D41E-E443-9E8E-46DF44829E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746" y="4289985"/>
            <a:ext cx="2755392" cy="15499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827BCE4-D76E-F248-977F-76C8B6F9F101}"/>
              </a:ext>
            </a:extLst>
          </p:cNvPr>
          <p:cNvSpPr txBox="1"/>
          <p:nvPr/>
        </p:nvSpPr>
        <p:spPr>
          <a:xfrm>
            <a:off x="219666" y="5907090"/>
            <a:ext cx="2835187" cy="523220"/>
          </a:xfrm>
          <a:prstGeom prst="rect">
            <a:avLst/>
          </a:prstGeom>
          <a:noFill/>
        </p:spPr>
        <p:txBody>
          <a:bodyPr wrap="square" rtlCol="0">
            <a:spAutoFit/>
          </a:bodyPr>
          <a:lstStyle/>
          <a:p>
            <a:pPr algn="ctr"/>
            <a:r>
              <a:rPr lang="en-US" sz="1400" dirty="0"/>
              <a:t>Japanese teenage motorcycle</a:t>
            </a:r>
          </a:p>
          <a:p>
            <a:pPr algn="ctr"/>
            <a:r>
              <a:rPr lang="en-US" sz="1400" dirty="0"/>
              <a:t>gang members</a:t>
            </a:r>
          </a:p>
        </p:txBody>
      </p:sp>
      <p:sp>
        <p:nvSpPr>
          <p:cNvPr id="19" name="TextBox 18">
            <a:extLst>
              <a:ext uri="{FF2B5EF4-FFF2-40B4-BE49-F238E27FC236}">
                <a16:creationId xmlns:a16="http://schemas.microsoft.com/office/drawing/2014/main" id="{A626DB78-043F-EA41-B8B5-044F7DDBB200}"/>
              </a:ext>
            </a:extLst>
          </p:cNvPr>
          <p:cNvSpPr txBox="1"/>
          <p:nvPr/>
        </p:nvSpPr>
        <p:spPr>
          <a:xfrm>
            <a:off x="6553200" y="5860006"/>
            <a:ext cx="2209800" cy="830997"/>
          </a:xfrm>
          <a:prstGeom prst="rect">
            <a:avLst/>
          </a:prstGeom>
          <a:noFill/>
        </p:spPr>
        <p:txBody>
          <a:bodyPr wrap="square" rtlCol="0">
            <a:spAutoFit/>
          </a:bodyPr>
          <a:lstStyle/>
          <a:p>
            <a:pPr algn="ctr"/>
            <a:r>
              <a:rPr lang="en-US" sz="1600" dirty="0"/>
              <a:t>Assembly line workers </a:t>
            </a:r>
          </a:p>
          <a:p>
            <a:pPr algn="ctr"/>
            <a:r>
              <a:rPr lang="en-US" sz="1600" dirty="0"/>
              <a:t>in Chicago</a:t>
            </a:r>
          </a:p>
        </p:txBody>
      </p:sp>
      <p:sp>
        <p:nvSpPr>
          <p:cNvPr id="21" name="Rectangle 20">
            <a:extLst>
              <a:ext uri="{FF2B5EF4-FFF2-40B4-BE49-F238E27FC236}">
                <a16:creationId xmlns:a16="http://schemas.microsoft.com/office/drawing/2014/main" id="{B05EB5F7-FC0F-A849-8D0C-2FB2EAB15FA7}"/>
              </a:ext>
            </a:extLst>
          </p:cNvPr>
          <p:cNvSpPr/>
          <p:nvPr/>
        </p:nvSpPr>
        <p:spPr>
          <a:xfrm>
            <a:off x="3562355" y="4154190"/>
            <a:ext cx="2755391" cy="369332"/>
          </a:xfrm>
          <a:prstGeom prst="rect">
            <a:avLst/>
          </a:prstGeom>
        </p:spPr>
        <p:txBody>
          <a:bodyPr wrap="square">
            <a:spAutoFit/>
          </a:bodyPr>
          <a:lstStyle/>
          <a:p>
            <a:r>
              <a:rPr lang="en-US" dirty="0"/>
              <a:t>Navajo Shepherds</a:t>
            </a:r>
          </a:p>
        </p:txBody>
      </p:sp>
    </p:spTree>
    <p:extLst>
      <p:ext uri="{BB962C8B-B14F-4D97-AF65-F5344CB8AC3E}">
        <p14:creationId xmlns:p14="http://schemas.microsoft.com/office/powerpoint/2010/main" val="419456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2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edge">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strVal val="#ppt_w*0.70"/>
                                          </p:val>
                                        </p:tav>
                                        <p:tav tm="100000">
                                          <p:val>
                                            <p:strVal val="#ppt_w"/>
                                          </p:val>
                                        </p:tav>
                                      </p:tavLst>
                                    </p:anim>
                                    <p:anim calcmode="lin" valueType="num">
                                      <p:cBhvr>
                                        <p:cTn id="43" dur="1000" fill="hold"/>
                                        <p:tgtEl>
                                          <p:spTgt spid="17"/>
                                        </p:tgtEl>
                                        <p:attrNameLst>
                                          <p:attrName>ppt_h</p:attrName>
                                        </p:attrNameLst>
                                      </p:cBhvr>
                                      <p:tavLst>
                                        <p:tav tm="0">
                                          <p:val>
                                            <p:strVal val="#ppt_h"/>
                                          </p:val>
                                        </p:tav>
                                        <p:tav tm="100000">
                                          <p:val>
                                            <p:strVal val="#ppt_h"/>
                                          </p:val>
                                        </p:tav>
                                      </p:tavLst>
                                    </p:anim>
                                    <p:animEffect transition="in" filter="fade">
                                      <p:cBhvr>
                                        <p:cTn id="4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Model of Flow</a:t>
            </a:r>
          </a:p>
        </p:txBody>
      </p:sp>
      <p:sp>
        <p:nvSpPr>
          <p:cNvPr id="9" name="Content Placeholder 8"/>
          <p:cNvSpPr>
            <a:spLocks noGrp="1"/>
          </p:cNvSpPr>
          <p:nvPr>
            <p:ph sz="half" idx="1"/>
          </p:nvPr>
        </p:nvSpPr>
        <p:spPr>
          <a:xfrm>
            <a:off x="381000" y="1981200"/>
            <a:ext cx="3886200" cy="3429000"/>
          </a:xfrm>
        </p:spPr>
        <p:txBody>
          <a:bodyPr>
            <a:normAutofit fontScale="92500" lnSpcReduction="10000"/>
          </a:bodyPr>
          <a:lstStyle/>
          <a:p>
            <a:r>
              <a:rPr lang="en-US" dirty="0"/>
              <a:t>Interactional Model</a:t>
            </a:r>
          </a:p>
          <a:p>
            <a:pPr lvl="1"/>
            <a:r>
              <a:rPr lang="en-US" dirty="0"/>
              <a:t>Dynamic exchange between person and environment</a:t>
            </a:r>
          </a:p>
          <a:p>
            <a:r>
              <a:rPr lang="en-US" dirty="0"/>
              <a:t>Balance between:</a:t>
            </a:r>
          </a:p>
          <a:p>
            <a:pPr lvl="1"/>
            <a:r>
              <a:rPr lang="en-US" dirty="0"/>
              <a:t>Skills and challenges </a:t>
            </a:r>
          </a:p>
          <a:p>
            <a:r>
              <a:rPr lang="en-US" dirty="0"/>
              <a:t>Eight experiential channels</a:t>
            </a:r>
          </a:p>
        </p:txBody>
      </p:sp>
      <p:sp>
        <p:nvSpPr>
          <p:cNvPr id="10" name="Content Placeholder 9"/>
          <p:cNvSpPr>
            <a:spLocks noGrp="1"/>
          </p:cNvSpPr>
          <p:nvPr>
            <p:ph sz="half" idx="2"/>
          </p:nvPr>
        </p:nvSpPr>
        <p:spPr/>
        <p:txBody>
          <a:bodyPr>
            <a:normAutofit fontScale="92500" lnSpcReduction="10000"/>
          </a:bodyPr>
          <a:lstStyle/>
          <a:p>
            <a:endParaRPr lang="en-US"/>
          </a:p>
        </p:txBody>
      </p:sp>
      <p:sp>
        <p:nvSpPr>
          <p:cNvPr id="5" name="Date Placeholder 4"/>
          <p:cNvSpPr>
            <a:spLocks noGrp="1"/>
          </p:cNvSpPr>
          <p:nvPr>
            <p:ph type="dt" sz="half" idx="4294967295"/>
          </p:nvPr>
        </p:nvSpPr>
        <p:spPr>
          <a:xfrm>
            <a:off x="457200" y="6416675"/>
            <a:ext cx="2133600" cy="365125"/>
          </a:xfrm>
          <a:prstGeom prst="rect">
            <a:avLst/>
          </a:prstGeom>
        </p:spPr>
        <p:txBody>
          <a:bodyPr/>
          <a:lstStyle/>
          <a:p>
            <a:pPr>
              <a:defRPr/>
            </a:pPr>
            <a:endParaRPr lang="en-US"/>
          </a:p>
        </p:txBody>
      </p:sp>
      <p:sp>
        <p:nvSpPr>
          <p:cNvPr id="6" name="Footer Placeholder 5"/>
          <p:cNvSpPr>
            <a:spLocks noGrp="1"/>
          </p:cNvSpPr>
          <p:nvPr>
            <p:ph type="ftr" sz="quarter" idx="4294967295"/>
          </p:nvPr>
        </p:nvSpPr>
        <p:spPr>
          <a:xfrm>
            <a:off x="3124200" y="6416675"/>
            <a:ext cx="2895600" cy="365125"/>
          </a:xfrm>
          <a:prstGeom prst="rect">
            <a:avLst/>
          </a:prstGeom>
        </p:spPr>
        <p:txBody>
          <a:bodyPr/>
          <a:lstStyle/>
          <a:p>
            <a:pPr>
              <a:defRPr/>
            </a:pPr>
            <a:endParaRPr lang="en-US"/>
          </a:p>
        </p:txBody>
      </p:sp>
      <p:pic>
        <p:nvPicPr>
          <p:cNvPr id="7" name="Picture 6" descr="Screen Shot 2014-01-10 at 10.34.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600200"/>
            <a:ext cx="4735286" cy="4520045"/>
          </a:xfrm>
          <a:prstGeom prst="rect">
            <a:avLst/>
          </a:prstGeom>
        </p:spPr>
      </p:pic>
    </p:spTree>
    <p:extLst>
      <p:ext uri="{BB962C8B-B14F-4D97-AF65-F5344CB8AC3E}">
        <p14:creationId xmlns:p14="http://schemas.microsoft.com/office/powerpoint/2010/main" val="3028370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Elements</a:t>
            </a:r>
          </a:p>
        </p:txBody>
      </p:sp>
      <p:sp>
        <p:nvSpPr>
          <p:cNvPr id="3" name="Content Placeholder 2"/>
          <p:cNvSpPr>
            <a:spLocks noGrp="1"/>
          </p:cNvSpPr>
          <p:nvPr>
            <p:ph idx="1"/>
          </p:nvPr>
        </p:nvSpPr>
        <p:spPr/>
        <p:txBody>
          <a:bodyPr>
            <a:normAutofit lnSpcReduction="10000"/>
          </a:bodyPr>
          <a:lstStyle/>
          <a:p>
            <a:r>
              <a:rPr lang="en-US" dirty="0"/>
              <a:t>Based on interviews with over 10,000 people</a:t>
            </a:r>
          </a:p>
          <a:p>
            <a:r>
              <a:rPr lang="en-US" dirty="0"/>
              <a:t>8 Elements of Flow:</a:t>
            </a:r>
            <a:endParaRPr lang="en-US" dirty="0">
              <a:solidFill>
                <a:schemeClr val="accent2">
                  <a:lumMod val="50000"/>
                </a:schemeClr>
              </a:solidFill>
            </a:endParaRPr>
          </a:p>
          <a:p>
            <a:pPr lvl="1"/>
            <a:r>
              <a:rPr lang="en-US" dirty="0">
                <a:solidFill>
                  <a:schemeClr val="tx1"/>
                </a:solidFill>
              </a:rPr>
              <a:t>Goals are clear</a:t>
            </a:r>
          </a:p>
          <a:p>
            <a:pPr lvl="1"/>
            <a:r>
              <a:rPr lang="en-US" dirty="0">
                <a:solidFill>
                  <a:schemeClr val="tx1"/>
                </a:solidFill>
              </a:rPr>
              <a:t>Feedback is immediate</a:t>
            </a:r>
          </a:p>
          <a:p>
            <a:pPr lvl="1"/>
            <a:r>
              <a:rPr lang="en-US" dirty="0">
                <a:solidFill>
                  <a:schemeClr val="tx1"/>
                </a:solidFill>
              </a:rPr>
              <a:t>A balance between </a:t>
            </a:r>
            <a:r>
              <a:rPr lang="en-US" dirty="0"/>
              <a:t>skill</a:t>
            </a:r>
            <a:r>
              <a:rPr lang="en-US" dirty="0">
                <a:solidFill>
                  <a:schemeClr val="tx1"/>
                </a:solidFill>
              </a:rPr>
              <a:t> </a:t>
            </a:r>
            <a:r>
              <a:rPr lang="en-US">
                <a:solidFill>
                  <a:schemeClr val="tx1"/>
                </a:solidFill>
              </a:rPr>
              <a:t>and challenge</a:t>
            </a:r>
            <a:endParaRPr lang="en-US" dirty="0">
              <a:solidFill>
                <a:schemeClr val="tx1"/>
              </a:solidFill>
            </a:endParaRPr>
          </a:p>
          <a:p>
            <a:pPr lvl="1"/>
            <a:r>
              <a:rPr lang="en-US" dirty="0">
                <a:solidFill>
                  <a:schemeClr val="tx1"/>
                </a:solidFill>
              </a:rPr>
              <a:t>Concentration deepens</a:t>
            </a:r>
          </a:p>
          <a:p>
            <a:pPr lvl="1"/>
            <a:r>
              <a:rPr lang="en-US" dirty="0">
                <a:solidFill>
                  <a:schemeClr val="tx1"/>
                </a:solidFill>
              </a:rPr>
              <a:t>The present is what matters</a:t>
            </a:r>
          </a:p>
          <a:p>
            <a:pPr lvl="1"/>
            <a:r>
              <a:rPr lang="en-US" dirty="0">
                <a:solidFill>
                  <a:schemeClr val="tx1"/>
                </a:solidFill>
              </a:rPr>
              <a:t>A sense of control</a:t>
            </a:r>
          </a:p>
          <a:p>
            <a:pPr lvl="1"/>
            <a:r>
              <a:rPr lang="en-US" dirty="0">
                <a:solidFill>
                  <a:schemeClr val="tx1"/>
                </a:solidFill>
              </a:rPr>
              <a:t>The sense of time is altered</a:t>
            </a:r>
          </a:p>
          <a:p>
            <a:pPr lvl="1"/>
            <a:r>
              <a:rPr lang="en-US" dirty="0">
                <a:solidFill>
                  <a:schemeClr val="tx1"/>
                </a:solidFill>
              </a:rPr>
              <a:t>The loss of ego</a:t>
            </a:r>
          </a:p>
        </p:txBody>
      </p:sp>
      <p:sp>
        <p:nvSpPr>
          <p:cNvPr id="5" name="Slide Number Placeholder 4"/>
          <p:cNvSpPr>
            <a:spLocks noGrp="1"/>
          </p:cNvSpPr>
          <p:nvPr>
            <p:ph type="sldNum" sz="quarter" idx="12"/>
          </p:nvPr>
        </p:nvSpPr>
        <p:spPr/>
        <p:txBody>
          <a:bodyPr>
            <a:normAutofit fontScale="85000" lnSpcReduction="20000"/>
          </a:bodyPr>
          <a:lstStyle/>
          <a:p>
            <a:fld id="{03053484-6BAB-0A49-BBAF-740B5A4014A5}" type="slidenum">
              <a:rPr lang="en-US" smtClean="0"/>
              <a:pPr/>
              <a:t>69</a:t>
            </a:fld>
            <a:endParaRPr lang="en-US"/>
          </a:p>
        </p:txBody>
      </p:sp>
    </p:spTree>
    <p:extLst>
      <p:ext uri="{BB962C8B-B14F-4D97-AF65-F5344CB8AC3E}">
        <p14:creationId xmlns:p14="http://schemas.microsoft.com/office/powerpoint/2010/main" val="5270243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Positive Psychology</a:t>
            </a:r>
          </a:p>
        </p:txBody>
      </p:sp>
      <p:sp>
        <p:nvSpPr>
          <p:cNvPr id="3" name="Content Placeholder 2"/>
          <p:cNvSpPr>
            <a:spLocks noGrp="1"/>
          </p:cNvSpPr>
          <p:nvPr>
            <p:ph sz="quarter" idx="1"/>
          </p:nvPr>
        </p:nvSpPr>
        <p:spPr/>
        <p:txBody>
          <a:bodyPr>
            <a:normAutofit/>
          </a:bodyPr>
          <a:lstStyle/>
          <a:p>
            <a:pPr marL="137160" indent="0">
              <a:lnSpc>
                <a:spcPct val="90000"/>
              </a:lnSpc>
              <a:buNone/>
            </a:pPr>
            <a:r>
              <a:rPr lang="en-US" sz="3600" dirty="0">
                <a:latin typeface="Tw Cen MT"/>
                <a:ea typeface="MS Pゴシック" charset="0"/>
                <a:cs typeface="Tw Cen MT"/>
              </a:rPr>
              <a:t>“Positive psychology is the scientific study of what makes life worth living.”</a:t>
            </a:r>
          </a:p>
          <a:p>
            <a:pPr lvl="4">
              <a:lnSpc>
                <a:spcPct val="90000"/>
              </a:lnSpc>
            </a:pPr>
            <a:r>
              <a:rPr lang="en-US" sz="2000" dirty="0">
                <a:latin typeface="Tw Cen MT"/>
                <a:ea typeface="MS Pゴシック" charset="0"/>
                <a:cs typeface="Tw Cen MT"/>
              </a:rPr>
              <a:t>Christopher Peterson</a:t>
            </a:r>
          </a:p>
        </p:txBody>
      </p:sp>
      <p:pic>
        <p:nvPicPr>
          <p:cNvPr id="10" name="Content Placeholder 5"/>
          <p:cNvPicPr>
            <a:picLocks noGrp="1" noChangeAspect="1"/>
          </p:cNvPicPr>
          <p:nvPr/>
        </p:nvPicPr>
        <p:blipFill>
          <a:blip r:embed="rId2"/>
          <a:srcRect t="6886" b="6886"/>
          <a:stretch>
            <a:fillRect/>
          </a:stretch>
        </p:blipFill>
        <p:spPr>
          <a:xfrm>
            <a:off x="4495800" y="2133600"/>
            <a:ext cx="5334001" cy="3052234"/>
          </a:xfrm>
          <a:prstGeom prst="rect">
            <a:avLst/>
          </a:prstGeom>
        </p:spPr>
      </p:pic>
    </p:spTree>
    <p:extLst>
      <p:ext uri="{BB962C8B-B14F-4D97-AF65-F5344CB8AC3E}">
        <p14:creationId xmlns:p14="http://schemas.microsoft.com/office/powerpoint/2010/main" val="29133198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r>
              <a:rPr lang="en-US" sz="4900" dirty="0"/>
              <a:t>The Four F’s of Flow</a:t>
            </a:r>
            <a:br>
              <a:rPr lang="en-US" dirty="0"/>
            </a:br>
            <a:r>
              <a:rPr lang="en-US" sz="2200" dirty="0">
                <a:hlinkClick r:id="rId2"/>
              </a:rPr>
              <a:t>https://www.youtube.com/watch?v=DXD8QjpQrFc</a:t>
            </a:r>
            <a:r>
              <a:rPr lang="en-US" sz="2200" dirty="0"/>
              <a:t> (</a:t>
            </a:r>
            <a:r>
              <a:rPr lang="en-US" sz="2200"/>
              <a:t>8 minutes)</a:t>
            </a:r>
            <a:br>
              <a:rPr lang="en-US" sz="5400" dirty="0">
                <a:solidFill>
                  <a:srgbClr val="DAD424"/>
                </a:solidFill>
              </a:rPr>
            </a:br>
            <a:endParaRPr lang="en-US" dirty="0"/>
          </a:p>
        </p:txBody>
      </p:sp>
      <p:sp>
        <p:nvSpPr>
          <p:cNvPr id="3" name="Content Placeholder 2"/>
          <p:cNvSpPr>
            <a:spLocks noGrp="1"/>
          </p:cNvSpPr>
          <p:nvPr>
            <p:ph sz="half" idx="1"/>
          </p:nvPr>
        </p:nvSpPr>
        <p:spPr>
          <a:xfrm>
            <a:off x="457200" y="2133600"/>
            <a:ext cx="4038600" cy="3992563"/>
          </a:xfrm>
        </p:spPr>
        <p:txBody>
          <a:bodyPr>
            <a:normAutofit/>
          </a:bodyPr>
          <a:lstStyle/>
          <a:p>
            <a:r>
              <a:rPr lang="en-US" sz="3600" dirty="0"/>
              <a:t>Focus</a:t>
            </a:r>
          </a:p>
          <a:p>
            <a:r>
              <a:rPr lang="en-US" sz="3600" dirty="0"/>
              <a:t>Feedback</a:t>
            </a:r>
          </a:p>
          <a:p>
            <a:r>
              <a:rPr lang="en-US" sz="3600" dirty="0"/>
              <a:t>4% Challenge (to increase skills)</a:t>
            </a:r>
          </a:p>
          <a:p>
            <a:r>
              <a:rPr lang="en-US" sz="3600" dirty="0"/>
              <a:t> Freedom/Control</a:t>
            </a:r>
          </a:p>
        </p:txBody>
      </p:sp>
      <p:sp>
        <p:nvSpPr>
          <p:cNvPr id="4" name="Footer Placeholder 3"/>
          <p:cNvSpPr>
            <a:spLocks noGrp="1"/>
          </p:cNvSpPr>
          <p:nvPr>
            <p:ph type="ftr" sz="quarter" idx="11"/>
          </p:nvPr>
        </p:nvSpPr>
        <p:spPr>
          <a:xfrm>
            <a:off x="1028700" y="6275145"/>
            <a:ext cx="2895600" cy="365125"/>
          </a:xfrm>
        </p:spPr>
        <p:txBody>
          <a:bodyPr/>
          <a:lstStyle/>
          <a:p>
            <a:r>
              <a:rPr lang="en-US" sz="1600" dirty="0"/>
              <a:t>Productivity Game, </a:t>
            </a:r>
          </a:p>
          <a:p>
            <a:r>
              <a:rPr lang="en-US" sz="1600" dirty="0" err="1"/>
              <a:t>Lozeran</a:t>
            </a:r>
            <a:r>
              <a:rPr lang="en-US" sz="1600" dirty="0"/>
              <a:t> Academy (2020)</a:t>
            </a:r>
          </a:p>
        </p:txBody>
      </p:sp>
      <p:sp>
        <p:nvSpPr>
          <p:cNvPr id="5" name="Slide Number Placeholder 4"/>
          <p:cNvSpPr>
            <a:spLocks noGrp="1"/>
          </p:cNvSpPr>
          <p:nvPr>
            <p:ph type="sldNum" sz="quarter" idx="12"/>
          </p:nvPr>
        </p:nvSpPr>
        <p:spPr/>
        <p:txBody>
          <a:bodyPr/>
          <a:lstStyle/>
          <a:p>
            <a:fld id="{03053484-6BAB-0A49-BBAF-740B5A4014A5}" type="slidenum">
              <a:rPr lang="en-US" smtClean="0"/>
              <a:pPr/>
              <a:t>70</a:t>
            </a:fld>
            <a:endParaRPr lang="en-US"/>
          </a:p>
        </p:txBody>
      </p:sp>
      <p:pic>
        <p:nvPicPr>
          <p:cNvPr id="13" name="Content Placeholder 14">
            <a:extLst>
              <a:ext uri="{FF2B5EF4-FFF2-40B4-BE49-F238E27FC236}">
                <a16:creationId xmlns:a16="http://schemas.microsoft.com/office/drawing/2014/main" id="{25FF2B99-7787-AA40-A868-81086ECFEFA2}"/>
              </a:ext>
            </a:extLst>
          </p:cNvPr>
          <p:cNvPicPr>
            <a:picLocks noGrp="1" noChangeAspect="1"/>
          </p:cNvPicPr>
          <p:nvPr>
            <p:ph sz="half" idx="2"/>
          </p:nvPr>
        </p:nvPicPr>
        <p:blipFill>
          <a:blip r:embed="rId3"/>
          <a:stretch>
            <a:fillRect/>
          </a:stretch>
        </p:blipFill>
        <p:spPr>
          <a:xfrm>
            <a:off x="4506191" y="2286000"/>
            <a:ext cx="4905799" cy="2842357"/>
          </a:xfrm>
        </p:spPr>
      </p:pic>
    </p:spTree>
    <p:extLst>
      <p:ext uri="{BB962C8B-B14F-4D97-AF65-F5344CB8AC3E}">
        <p14:creationId xmlns:p14="http://schemas.microsoft.com/office/powerpoint/2010/main" val="18886905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1296035"/>
          </a:xfrm>
        </p:spPr>
        <p:txBody>
          <a:bodyPr>
            <a:normAutofit fontScale="90000"/>
          </a:bodyPr>
          <a:lstStyle/>
          <a:p>
            <a:br>
              <a:rPr lang="en-US" dirty="0"/>
            </a:br>
            <a:r>
              <a:rPr lang="en-US" sz="4900" dirty="0"/>
              <a:t>Additional Flow Enhancing Techniques</a:t>
            </a:r>
            <a:br>
              <a:rPr lang="en-US" sz="4900" dirty="0"/>
            </a:br>
            <a:endParaRPr lang="en-US" sz="4900"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b="1" dirty="0"/>
              <a:t>(Pink, 2009)</a:t>
            </a:r>
          </a:p>
        </p:txBody>
      </p:sp>
      <p:sp>
        <p:nvSpPr>
          <p:cNvPr id="5" name="Content Placeholder 4"/>
          <p:cNvSpPr>
            <a:spLocks noGrp="1"/>
          </p:cNvSpPr>
          <p:nvPr>
            <p:ph sz="quarter" idx="1"/>
          </p:nvPr>
        </p:nvSpPr>
        <p:spPr>
          <a:xfrm>
            <a:off x="457200" y="1600200"/>
            <a:ext cx="8610600" cy="4709160"/>
          </a:xfrm>
        </p:spPr>
        <p:txBody>
          <a:bodyPr>
            <a:normAutofit lnSpcReduction="10000"/>
          </a:bodyPr>
          <a:lstStyle/>
          <a:p>
            <a:r>
              <a:rPr lang="en-US" sz="4100" dirty="0">
                <a:solidFill>
                  <a:srgbClr val="DAD424"/>
                </a:solidFill>
              </a:rPr>
              <a:t>Freedom/Control</a:t>
            </a:r>
            <a:endParaRPr lang="en-US" sz="3500" dirty="0">
              <a:solidFill>
                <a:srgbClr val="DAD424"/>
              </a:solidFill>
            </a:endParaRPr>
          </a:p>
          <a:p>
            <a:r>
              <a:rPr lang="en-US" dirty="0"/>
              <a:t>Task</a:t>
            </a:r>
          </a:p>
          <a:p>
            <a:pPr lvl="1"/>
            <a:r>
              <a:rPr lang="en-US" sz="2300" dirty="0"/>
              <a:t>20%/day on task of own choosing (3M, Google)</a:t>
            </a:r>
          </a:p>
          <a:p>
            <a:r>
              <a:rPr lang="en-US" dirty="0"/>
              <a:t>Time</a:t>
            </a:r>
          </a:p>
          <a:p>
            <a:pPr lvl="1"/>
            <a:r>
              <a:rPr lang="en-US" sz="2300" dirty="0"/>
              <a:t>Results Only Work Environment (ROWE)</a:t>
            </a:r>
          </a:p>
          <a:p>
            <a:pPr lvl="2"/>
            <a:r>
              <a:rPr lang="en-US" sz="1900" dirty="0"/>
              <a:t>Vacation anytime if work gets done (Netflix)</a:t>
            </a:r>
          </a:p>
          <a:p>
            <a:r>
              <a:rPr lang="en-US" dirty="0"/>
              <a:t>Technique</a:t>
            </a:r>
          </a:p>
          <a:p>
            <a:pPr lvl="1"/>
            <a:r>
              <a:rPr lang="en-US" sz="2300" dirty="0"/>
              <a:t>Call line explicit directive to “serve the people” (</a:t>
            </a:r>
            <a:r>
              <a:rPr lang="en-US" sz="2300" dirty="0" err="1"/>
              <a:t>Zappo’s</a:t>
            </a:r>
            <a:r>
              <a:rPr lang="en-US" sz="2300" dirty="0"/>
              <a:t>)</a:t>
            </a:r>
          </a:p>
          <a:p>
            <a:r>
              <a:rPr lang="en-US" dirty="0"/>
              <a:t>Team</a:t>
            </a:r>
          </a:p>
          <a:p>
            <a:pPr lvl="1"/>
            <a:r>
              <a:rPr lang="en-US" sz="2300" dirty="0"/>
              <a:t>Employee chooses team (Facebook)</a:t>
            </a:r>
          </a:p>
          <a:p>
            <a:pPr lvl="1"/>
            <a:endParaRPr lang="en-US" sz="3500" dirty="0">
              <a:solidFill>
                <a:srgbClr val="FF0000"/>
              </a:solidFill>
            </a:endParaRPr>
          </a:p>
          <a:p>
            <a:endParaRPr lang="en-US" dirty="0"/>
          </a:p>
        </p:txBody>
      </p:sp>
    </p:spTree>
    <p:extLst>
      <p:ext uri="{BB962C8B-B14F-4D97-AF65-F5344CB8AC3E}">
        <p14:creationId xmlns:p14="http://schemas.microsoft.com/office/powerpoint/2010/main" val="1023529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Research: 911 dispatchers and flow?</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pic>
        <p:nvPicPr>
          <p:cNvPr id="9" name="Picture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320470" y="1600200"/>
            <a:ext cx="6738009" cy="4495800"/>
          </a:xfrm>
        </p:spPr>
      </p:pic>
    </p:spTree>
    <p:extLst>
      <p:ext uri="{BB962C8B-B14F-4D97-AF65-F5344CB8AC3E}">
        <p14:creationId xmlns:p14="http://schemas.microsoft.com/office/powerpoint/2010/main" val="19576469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pic>
        <p:nvPicPr>
          <p:cNvPr id="7" name="Picture 6"/>
          <p:cNvPicPr>
            <a:picLocks noChangeAspect="1"/>
          </p:cNvPicPr>
          <p:nvPr/>
        </p:nvPicPr>
        <p:blipFill>
          <a:blip r:embed="rId2"/>
          <a:stretch>
            <a:fillRect/>
          </a:stretch>
        </p:blipFill>
        <p:spPr>
          <a:xfrm>
            <a:off x="2895600" y="145464"/>
            <a:ext cx="3886200" cy="6582252"/>
          </a:xfrm>
          <a:prstGeom prst="rect">
            <a:avLst/>
          </a:prstGeom>
        </p:spPr>
      </p:pic>
    </p:spTree>
    <p:extLst>
      <p:ext uri="{BB962C8B-B14F-4D97-AF65-F5344CB8AC3E}">
        <p14:creationId xmlns:p14="http://schemas.microsoft.com/office/powerpoint/2010/main" val="26323951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5 Elements of Effective Thinking</a:t>
            </a:r>
          </a:p>
        </p:txBody>
      </p:sp>
      <p:sp>
        <p:nvSpPr>
          <p:cNvPr id="3" name="Content Placeholder 2"/>
          <p:cNvSpPr>
            <a:spLocks noGrp="1"/>
          </p:cNvSpPr>
          <p:nvPr>
            <p:ph sz="quarter" idx="1"/>
          </p:nvPr>
        </p:nvSpPr>
        <p:spPr/>
        <p:txBody>
          <a:bodyPr/>
          <a:lstStyle/>
          <a:p>
            <a:r>
              <a:rPr lang="en-US" sz="2400" dirty="0"/>
              <a:t>1. Earth: Grounding Your Thinking:  Understand Deeply</a:t>
            </a:r>
          </a:p>
          <a:p>
            <a:r>
              <a:rPr lang="en-US" sz="2400" dirty="0"/>
              <a:t>2. Fire: Igniting Your Imagination:  Failing to Succeed</a:t>
            </a:r>
          </a:p>
          <a:p>
            <a:r>
              <a:rPr lang="en-US" sz="2400" dirty="0"/>
              <a:t>3. Air:  Creating Questions Out of Thin Air:  Become Your Own Socrates </a:t>
            </a:r>
          </a:p>
          <a:p>
            <a:r>
              <a:rPr lang="en-US" sz="2400" dirty="0"/>
              <a:t>4. Water: Flow of Ideas:  Look Back, Look Forward</a:t>
            </a:r>
          </a:p>
          <a:p>
            <a:r>
              <a:rPr lang="en-US" sz="2400" dirty="0"/>
              <a:t>5. The Quintessential Element: Change</a:t>
            </a:r>
          </a:p>
        </p:txBody>
      </p:sp>
    </p:spTree>
    <p:extLst>
      <p:ext uri="{BB962C8B-B14F-4D97-AF65-F5344CB8AC3E}">
        <p14:creationId xmlns:p14="http://schemas.microsoft.com/office/powerpoint/2010/main" val="41243702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Content Placeholder 4"/>
          <p:cNvSpPr>
            <a:spLocks noGrp="1"/>
          </p:cNvSpPr>
          <p:nvPr>
            <p:ph sz="quarter" idx="1"/>
          </p:nvPr>
        </p:nvSpPr>
        <p:spPr/>
        <p:txBody>
          <a:bodyPr/>
          <a:lstStyle/>
          <a:p>
            <a:r>
              <a:rPr lang="en-US" dirty="0"/>
              <a:t>Think of an example where understanding deeply and revisiting basics could enhance your performance.</a:t>
            </a:r>
          </a:p>
        </p:txBody>
      </p:sp>
    </p:spTree>
    <p:extLst>
      <p:ext uri="{BB962C8B-B14F-4D97-AF65-F5344CB8AC3E}">
        <p14:creationId xmlns:p14="http://schemas.microsoft.com/office/powerpoint/2010/main" val="9868208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200" dirty="0"/>
              <a:t>EARTH-Grounding Your Thinking: Understanding Deeply</a:t>
            </a:r>
          </a:p>
        </p:txBody>
      </p:sp>
      <p:sp>
        <p:nvSpPr>
          <p:cNvPr id="5" name="Content Placeholder 4"/>
          <p:cNvSpPr>
            <a:spLocks noGrp="1"/>
          </p:cNvSpPr>
          <p:nvPr>
            <p:ph sz="quarter" idx="1"/>
          </p:nvPr>
        </p:nvSpPr>
        <p:spPr/>
        <p:txBody>
          <a:bodyPr/>
          <a:lstStyle/>
          <a:p>
            <a:r>
              <a:rPr lang="en-US" dirty="0"/>
              <a:t>1. Understand simple things deeply</a:t>
            </a:r>
          </a:p>
          <a:p>
            <a:r>
              <a:rPr lang="en-US" dirty="0"/>
              <a:t>2. Clear the clutter----seek the essential</a:t>
            </a:r>
          </a:p>
          <a:p>
            <a:r>
              <a:rPr lang="en-US" dirty="0"/>
              <a:t>3.  See what’s there</a:t>
            </a:r>
          </a:p>
          <a:p>
            <a:r>
              <a:rPr lang="en-US" dirty="0"/>
              <a:t>4. See what’s missing</a:t>
            </a:r>
          </a:p>
          <a:p>
            <a:r>
              <a:rPr lang="en-US" dirty="0"/>
              <a:t>5. Final thoughts:  Deeper is better</a:t>
            </a:r>
          </a:p>
        </p:txBody>
      </p:sp>
    </p:spTree>
    <p:extLst>
      <p:ext uri="{BB962C8B-B14F-4D97-AF65-F5344CB8AC3E}">
        <p14:creationId xmlns:p14="http://schemas.microsoft.com/office/powerpoint/2010/main" val="21403955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Content Placeholder 4"/>
          <p:cNvSpPr>
            <a:spLocks noGrp="1"/>
          </p:cNvSpPr>
          <p:nvPr>
            <p:ph sz="quarter" idx="1"/>
          </p:nvPr>
        </p:nvSpPr>
        <p:spPr/>
        <p:txBody>
          <a:bodyPr/>
          <a:lstStyle/>
          <a:p>
            <a:r>
              <a:rPr lang="en-US" sz="3600" dirty="0"/>
              <a:t>”What were they thinking?”</a:t>
            </a:r>
          </a:p>
          <a:p>
            <a:pPr lvl="1"/>
            <a:r>
              <a:rPr lang="en-US" sz="3200" dirty="0"/>
              <a:t>What beliefs, cultural habits, opinions, or actions that are accepted today will be viewed as ridiculous or reprehensible in 50 or 100 years?</a:t>
            </a:r>
          </a:p>
        </p:txBody>
      </p:sp>
    </p:spTree>
    <p:extLst>
      <p:ext uri="{BB962C8B-B14F-4D97-AF65-F5344CB8AC3E}">
        <p14:creationId xmlns:p14="http://schemas.microsoft.com/office/powerpoint/2010/main" val="17862449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FIRE-Igniting Your Imagination:  Failing to Succeed</a:t>
            </a:r>
          </a:p>
        </p:txBody>
      </p:sp>
      <p:sp>
        <p:nvSpPr>
          <p:cNvPr id="3" name="Content Placeholder 2"/>
          <p:cNvSpPr>
            <a:spLocks noGrp="1"/>
          </p:cNvSpPr>
          <p:nvPr>
            <p:ph sz="quarter" idx="1"/>
          </p:nvPr>
        </p:nvSpPr>
        <p:spPr/>
        <p:txBody>
          <a:bodyPr/>
          <a:lstStyle/>
          <a:p>
            <a:r>
              <a:rPr lang="en-US" dirty="0"/>
              <a:t>1. Welcome accidental missteps—let your errors be your guide</a:t>
            </a:r>
          </a:p>
          <a:p>
            <a:r>
              <a:rPr lang="en-US" dirty="0"/>
              <a:t>2. Finding the right question to the wrong answer</a:t>
            </a:r>
          </a:p>
          <a:p>
            <a:r>
              <a:rPr lang="en-US" dirty="0"/>
              <a:t>3. Failing by intent</a:t>
            </a:r>
          </a:p>
          <a:p>
            <a:r>
              <a:rPr lang="en-US" dirty="0"/>
              <a:t>4. Final thoughts:  A modified mindset</a:t>
            </a:r>
          </a:p>
        </p:txBody>
      </p:sp>
    </p:spTree>
    <p:extLst>
      <p:ext uri="{BB962C8B-B14F-4D97-AF65-F5344CB8AC3E}">
        <p14:creationId xmlns:p14="http://schemas.microsoft.com/office/powerpoint/2010/main" val="18509399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AIR-Creating Questions Out of Thin Air:  Become Your Own Socrates</a:t>
            </a:r>
          </a:p>
        </p:txBody>
      </p:sp>
      <p:sp>
        <p:nvSpPr>
          <p:cNvPr id="3" name="Content Placeholder 2"/>
          <p:cNvSpPr>
            <a:spLocks noGrp="1"/>
          </p:cNvSpPr>
          <p:nvPr>
            <p:ph sz="quarter" idx="1"/>
          </p:nvPr>
        </p:nvSpPr>
        <p:spPr/>
        <p:txBody>
          <a:bodyPr/>
          <a:lstStyle/>
          <a:p>
            <a:r>
              <a:rPr lang="en-US" dirty="0"/>
              <a:t>1. How answers can lead to questions</a:t>
            </a:r>
          </a:p>
          <a:p>
            <a:r>
              <a:rPr lang="en-US" dirty="0"/>
              <a:t>2. Creating questions enlivens your curiosity</a:t>
            </a:r>
          </a:p>
          <a:p>
            <a:r>
              <a:rPr lang="en-US" dirty="0"/>
              <a:t>3. What’s the real question?</a:t>
            </a:r>
          </a:p>
          <a:p>
            <a:r>
              <a:rPr lang="en-US" dirty="0"/>
              <a:t>4. Final thoughts:  The art of creating questions and active listening</a:t>
            </a:r>
          </a:p>
          <a:p>
            <a:endParaRPr lang="en-US" dirty="0"/>
          </a:p>
        </p:txBody>
      </p:sp>
    </p:spTree>
    <p:extLst>
      <p:ext uri="{BB962C8B-B14F-4D97-AF65-F5344CB8AC3E}">
        <p14:creationId xmlns:p14="http://schemas.microsoft.com/office/powerpoint/2010/main" val="267254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7336F953-9F7D-F749-A35E-5C92068EC19A}"/>
              </a:ext>
            </a:extLst>
          </p:cNvPr>
          <p:cNvSpPr>
            <a:spLocks noGrp="1" noChangeArrowheads="1"/>
          </p:cNvSpPr>
          <p:nvPr>
            <p:ph type="title"/>
          </p:nvPr>
        </p:nvSpPr>
        <p:spPr>
          <a:xfrm>
            <a:off x="685800" y="152400"/>
            <a:ext cx="7924800" cy="1484313"/>
          </a:xfrm>
        </p:spPr>
        <p:txBody>
          <a:bodyPr>
            <a:normAutofit/>
          </a:bodyPr>
          <a:lstStyle/>
          <a:p>
            <a:pPr eaLnBrk="1" hangingPunct="1"/>
            <a:r>
              <a:rPr lang="en-US" altLang="en-US" dirty="0"/>
              <a:t>What is Positive Psychology (not)?</a:t>
            </a:r>
          </a:p>
        </p:txBody>
      </p:sp>
      <p:pic>
        <p:nvPicPr>
          <p:cNvPr id="29698" name="Content Placeholder 9">
            <a:extLst>
              <a:ext uri="{FF2B5EF4-FFF2-40B4-BE49-F238E27FC236}">
                <a16:creationId xmlns:a16="http://schemas.microsoft.com/office/drawing/2014/main" id="{F8AA4EFF-9BEC-C948-8201-E21A64D9CD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08275" y="2590800"/>
            <a:ext cx="3482975" cy="3530600"/>
          </a:xfrm>
        </p:spPr>
      </p:pic>
      <p:sp>
        <p:nvSpPr>
          <p:cNvPr id="29699" name="AutoShape 1" descr="Screen Shot 2018-12-27 at 9.18.42 AM.png">
            <a:extLst>
              <a:ext uri="{FF2B5EF4-FFF2-40B4-BE49-F238E27FC236}">
                <a16:creationId xmlns:a16="http://schemas.microsoft.com/office/drawing/2014/main" id="{182E62F1-C048-934A-92C5-E67B755DC8EA}"/>
              </a:ext>
            </a:extLst>
          </p:cNvPr>
          <p:cNvSpPr>
            <a:spLocks noChangeAspect="1" noChangeArrowheads="1"/>
          </p:cNvSpPr>
          <p:nvPr/>
        </p:nvSpPr>
        <p:spPr bwMode="auto">
          <a:xfrm>
            <a:off x="0" y="0"/>
            <a:ext cx="58801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Palatino" pitchFamily="2" charset="77"/>
                <a:ea typeface="ＭＳ Ｐゴシック" panose="020B0600070205080204" pitchFamily="34" charset="-128"/>
              </a:defRPr>
            </a:lvl1pPr>
            <a:lvl2pPr marL="742950" indent="-285750">
              <a:defRPr sz="3000">
                <a:solidFill>
                  <a:schemeClr val="tx1"/>
                </a:solidFill>
                <a:latin typeface="Palatino" pitchFamily="2" charset="77"/>
                <a:ea typeface="ＭＳ Ｐゴシック" panose="020B0600070205080204" pitchFamily="34" charset="-128"/>
              </a:defRPr>
            </a:lvl2pPr>
            <a:lvl3pPr marL="1143000" indent="-228600">
              <a:defRPr sz="3000">
                <a:solidFill>
                  <a:schemeClr val="tx1"/>
                </a:solidFill>
                <a:latin typeface="Palatino" pitchFamily="2" charset="77"/>
                <a:ea typeface="ＭＳ Ｐゴシック" panose="020B0600070205080204" pitchFamily="34" charset="-128"/>
              </a:defRPr>
            </a:lvl3pPr>
            <a:lvl4pPr marL="1600200" indent="-228600">
              <a:defRPr sz="3000">
                <a:solidFill>
                  <a:schemeClr val="tx1"/>
                </a:solidFill>
                <a:latin typeface="Palatino" pitchFamily="2" charset="77"/>
                <a:ea typeface="ＭＳ Ｐゴシック" panose="020B0600070205080204" pitchFamily="34" charset="-128"/>
              </a:defRPr>
            </a:lvl4pPr>
            <a:lvl5pPr marL="2057400" indent="-228600">
              <a:defRPr sz="3000">
                <a:solidFill>
                  <a:schemeClr val="tx1"/>
                </a:solidFill>
                <a:latin typeface="Palatino" pitchFamily="2" charset="77"/>
                <a:ea typeface="ＭＳ Ｐゴシック" panose="020B0600070205080204" pitchFamily="34" charset="-128"/>
              </a:defRPr>
            </a:lvl5pPr>
            <a:lvl6pPr marL="25146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6pPr>
            <a:lvl7pPr marL="29718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7pPr>
            <a:lvl8pPr marL="34290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8pPr>
            <a:lvl9pPr marL="38862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0" i="0" u="none" strike="noStrike" kern="1200" cap="none" spc="0" normalizeH="0" baseline="0" noProof="0">
              <a:ln>
                <a:noFill/>
              </a:ln>
              <a:solidFill>
                <a:prstClr val="white"/>
              </a:solidFill>
              <a:effectLst/>
              <a:uLnTx/>
              <a:uFillTx/>
              <a:latin typeface="Palatino" pitchFamily="2" charset="77"/>
              <a:ea typeface="MS Pゴシック"/>
              <a:cs typeface="MS Pゴシック"/>
            </a:endParaRPr>
          </a:p>
        </p:txBody>
      </p:sp>
      <p:sp>
        <p:nvSpPr>
          <p:cNvPr id="29700" name="AutoShape 3" descr="Screen Shot 2018-12-27 at 9.19.32 AM.png">
            <a:extLst>
              <a:ext uri="{FF2B5EF4-FFF2-40B4-BE49-F238E27FC236}">
                <a16:creationId xmlns:a16="http://schemas.microsoft.com/office/drawing/2014/main" id="{86189664-5709-5044-B795-AC0F580DB905}"/>
              </a:ext>
            </a:extLst>
          </p:cNvPr>
          <p:cNvSpPr>
            <a:spLocks noChangeAspect="1" noChangeArrowheads="1"/>
          </p:cNvSpPr>
          <p:nvPr/>
        </p:nvSpPr>
        <p:spPr bwMode="auto">
          <a:xfrm>
            <a:off x="1600200" y="298450"/>
            <a:ext cx="59436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Palatino" pitchFamily="2" charset="77"/>
                <a:ea typeface="ＭＳ Ｐゴシック" panose="020B0600070205080204" pitchFamily="34" charset="-128"/>
              </a:defRPr>
            </a:lvl1pPr>
            <a:lvl2pPr marL="742950" indent="-285750">
              <a:defRPr sz="3000">
                <a:solidFill>
                  <a:schemeClr val="tx1"/>
                </a:solidFill>
                <a:latin typeface="Palatino" pitchFamily="2" charset="77"/>
                <a:ea typeface="ＭＳ Ｐゴシック" panose="020B0600070205080204" pitchFamily="34" charset="-128"/>
              </a:defRPr>
            </a:lvl2pPr>
            <a:lvl3pPr marL="1143000" indent="-228600">
              <a:defRPr sz="3000">
                <a:solidFill>
                  <a:schemeClr val="tx1"/>
                </a:solidFill>
                <a:latin typeface="Palatino" pitchFamily="2" charset="77"/>
                <a:ea typeface="ＭＳ Ｐゴシック" panose="020B0600070205080204" pitchFamily="34" charset="-128"/>
              </a:defRPr>
            </a:lvl3pPr>
            <a:lvl4pPr marL="1600200" indent="-228600">
              <a:defRPr sz="3000">
                <a:solidFill>
                  <a:schemeClr val="tx1"/>
                </a:solidFill>
                <a:latin typeface="Palatino" pitchFamily="2" charset="77"/>
                <a:ea typeface="ＭＳ Ｐゴシック" panose="020B0600070205080204" pitchFamily="34" charset="-128"/>
              </a:defRPr>
            </a:lvl4pPr>
            <a:lvl5pPr marL="2057400" indent="-228600">
              <a:defRPr sz="3000">
                <a:solidFill>
                  <a:schemeClr val="tx1"/>
                </a:solidFill>
                <a:latin typeface="Palatino" pitchFamily="2" charset="77"/>
                <a:ea typeface="ＭＳ Ｐゴシック" panose="020B0600070205080204" pitchFamily="34" charset="-128"/>
              </a:defRPr>
            </a:lvl5pPr>
            <a:lvl6pPr marL="25146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6pPr>
            <a:lvl7pPr marL="29718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7pPr>
            <a:lvl8pPr marL="34290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8pPr>
            <a:lvl9pPr marL="38862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0" i="0" u="none" strike="noStrike" kern="1200" cap="none" spc="0" normalizeH="0" baseline="0" noProof="0">
              <a:ln>
                <a:noFill/>
              </a:ln>
              <a:solidFill>
                <a:prstClr val="white"/>
              </a:solidFill>
              <a:effectLst/>
              <a:uLnTx/>
              <a:uFillTx/>
              <a:latin typeface="Palatino" pitchFamily="2" charset="77"/>
              <a:ea typeface="MS Pゴシック"/>
              <a:cs typeface="MS Pゴシック"/>
            </a:endParaRPr>
          </a:p>
        </p:txBody>
      </p:sp>
      <p:sp>
        <p:nvSpPr>
          <p:cNvPr id="29701" name="AutoShape 4" descr="Screen Shot 2018-12-27 at 9.18.42 AM.png">
            <a:extLst>
              <a:ext uri="{FF2B5EF4-FFF2-40B4-BE49-F238E27FC236}">
                <a16:creationId xmlns:a16="http://schemas.microsoft.com/office/drawing/2014/main" id="{3B322DA0-7FBF-D344-B021-8F3EE1EFCED5}"/>
              </a:ext>
            </a:extLst>
          </p:cNvPr>
          <p:cNvSpPr>
            <a:spLocks noChangeAspect="1" noChangeArrowheads="1"/>
          </p:cNvSpPr>
          <p:nvPr/>
        </p:nvSpPr>
        <p:spPr bwMode="auto">
          <a:xfrm>
            <a:off x="152400" y="152400"/>
            <a:ext cx="58801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Palatino" pitchFamily="2" charset="77"/>
                <a:ea typeface="ＭＳ Ｐゴシック" panose="020B0600070205080204" pitchFamily="34" charset="-128"/>
              </a:defRPr>
            </a:lvl1pPr>
            <a:lvl2pPr marL="742950" indent="-285750">
              <a:defRPr sz="3000">
                <a:solidFill>
                  <a:schemeClr val="tx1"/>
                </a:solidFill>
                <a:latin typeface="Palatino" pitchFamily="2" charset="77"/>
                <a:ea typeface="ＭＳ Ｐゴシック" panose="020B0600070205080204" pitchFamily="34" charset="-128"/>
              </a:defRPr>
            </a:lvl2pPr>
            <a:lvl3pPr marL="1143000" indent="-228600">
              <a:defRPr sz="3000">
                <a:solidFill>
                  <a:schemeClr val="tx1"/>
                </a:solidFill>
                <a:latin typeface="Palatino" pitchFamily="2" charset="77"/>
                <a:ea typeface="ＭＳ Ｐゴシック" panose="020B0600070205080204" pitchFamily="34" charset="-128"/>
              </a:defRPr>
            </a:lvl3pPr>
            <a:lvl4pPr marL="1600200" indent="-228600">
              <a:defRPr sz="3000">
                <a:solidFill>
                  <a:schemeClr val="tx1"/>
                </a:solidFill>
                <a:latin typeface="Palatino" pitchFamily="2" charset="77"/>
                <a:ea typeface="ＭＳ Ｐゴシック" panose="020B0600070205080204" pitchFamily="34" charset="-128"/>
              </a:defRPr>
            </a:lvl4pPr>
            <a:lvl5pPr marL="2057400" indent="-228600">
              <a:defRPr sz="3000">
                <a:solidFill>
                  <a:schemeClr val="tx1"/>
                </a:solidFill>
                <a:latin typeface="Palatino" pitchFamily="2" charset="77"/>
                <a:ea typeface="ＭＳ Ｐゴシック" panose="020B0600070205080204" pitchFamily="34" charset="-128"/>
              </a:defRPr>
            </a:lvl5pPr>
            <a:lvl6pPr marL="25146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6pPr>
            <a:lvl7pPr marL="29718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7pPr>
            <a:lvl8pPr marL="34290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8pPr>
            <a:lvl9pPr marL="38862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0" i="0" u="none" strike="noStrike" kern="1200" cap="none" spc="0" normalizeH="0" baseline="0" noProof="0">
              <a:ln>
                <a:noFill/>
              </a:ln>
              <a:solidFill>
                <a:prstClr val="white"/>
              </a:solidFill>
              <a:effectLst/>
              <a:uLnTx/>
              <a:uFillTx/>
              <a:latin typeface="Palatino" pitchFamily="2" charset="77"/>
              <a:ea typeface="MS Pゴシック"/>
              <a:cs typeface="MS Pゴシック"/>
            </a:endParaRPr>
          </a:p>
        </p:txBody>
      </p:sp>
      <p:sp>
        <p:nvSpPr>
          <p:cNvPr id="29702" name="AutoShape 6" descr="Screen Shot 2018-12-27 at 9.19.32 AM.png">
            <a:extLst>
              <a:ext uri="{FF2B5EF4-FFF2-40B4-BE49-F238E27FC236}">
                <a16:creationId xmlns:a16="http://schemas.microsoft.com/office/drawing/2014/main" id="{0F427253-1653-7748-AD90-E35034990152}"/>
              </a:ext>
            </a:extLst>
          </p:cNvPr>
          <p:cNvSpPr>
            <a:spLocks noChangeAspect="1" noChangeArrowheads="1"/>
          </p:cNvSpPr>
          <p:nvPr/>
        </p:nvSpPr>
        <p:spPr bwMode="auto">
          <a:xfrm>
            <a:off x="1752600" y="450850"/>
            <a:ext cx="59436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Palatino" pitchFamily="2" charset="77"/>
                <a:ea typeface="ＭＳ Ｐゴシック" panose="020B0600070205080204" pitchFamily="34" charset="-128"/>
              </a:defRPr>
            </a:lvl1pPr>
            <a:lvl2pPr marL="742950" indent="-285750">
              <a:defRPr sz="3000">
                <a:solidFill>
                  <a:schemeClr val="tx1"/>
                </a:solidFill>
                <a:latin typeface="Palatino" pitchFamily="2" charset="77"/>
                <a:ea typeface="ＭＳ Ｐゴシック" panose="020B0600070205080204" pitchFamily="34" charset="-128"/>
              </a:defRPr>
            </a:lvl2pPr>
            <a:lvl3pPr marL="1143000" indent="-228600">
              <a:defRPr sz="3000">
                <a:solidFill>
                  <a:schemeClr val="tx1"/>
                </a:solidFill>
                <a:latin typeface="Palatino" pitchFamily="2" charset="77"/>
                <a:ea typeface="ＭＳ Ｐゴシック" panose="020B0600070205080204" pitchFamily="34" charset="-128"/>
              </a:defRPr>
            </a:lvl3pPr>
            <a:lvl4pPr marL="1600200" indent="-228600">
              <a:defRPr sz="3000">
                <a:solidFill>
                  <a:schemeClr val="tx1"/>
                </a:solidFill>
                <a:latin typeface="Palatino" pitchFamily="2" charset="77"/>
                <a:ea typeface="ＭＳ Ｐゴシック" panose="020B0600070205080204" pitchFamily="34" charset="-128"/>
              </a:defRPr>
            </a:lvl4pPr>
            <a:lvl5pPr marL="2057400" indent="-228600">
              <a:defRPr sz="3000">
                <a:solidFill>
                  <a:schemeClr val="tx1"/>
                </a:solidFill>
                <a:latin typeface="Palatino" pitchFamily="2" charset="77"/>
                <a:ea typeface="ＭＳ Ｐゴシック" panose="020B0600070205080204" pitchFamily="34" charset="-128"/>
              </a:defRPr>
            </a:lvl5pPr>
            <a:lvl6pPr marL="25146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6pPr>
            <a:lvl7pPr marL="29718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7pPr>
            <a:lvl8pPr marL="34290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8pPr>
            <a:lvl9pPr marL="3886200" indent="-228600" eaLnBrk="0" fontAlgn="base" hangingPunct="0">
              <a:spcBef>
                <a:spcPct val="0"/>
              </a:spcBef>
              <a:spcAft>
                <a:spcPct val="0"/>
              </a:spcAft>
              <a:defRPr sz="3000">
                <a:solidFill>
                  <a:schemeClr val="tx1"/>
                </a:solidFill>
                <a:latin typeface="Palatino" pitchFamily="2" charset="77"/>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0" i="0" u="none" strike="noStrike" kern="1200" cap="none" spc="0" normalizeH="0" baseline="0" noProof="0">
              <a:ln>
                <a:noFill/>
              </a:ln>
              <a:solidFill>
                <a:prstClr val="white"/>
              </a:solidFill>
              <a:effectLst/>
              <a:uLnTx/>
              <a:uFillTx/>
              <a:latin typeface="Palatino" pitchFamily="2" charset="77"/>
              <a:ea typeface="MS Pゴシック"/>
              <a:cs typeface="MS Pゴシック"/>
            </a:endParaRPr>
          </a:p>
        </p:txBody>
      </p:sp>
    </p:spTree>
    <p:extLst>
      <p:ext uri="{BB962C8B-B14F-4D97-AF65-F5344CB8AC3E}">
        <p14:creationId xmlns:p14="http://schemas.microsoft.com/office/powerpoint/2010/main" val="27316809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WATER: Flow of Ideas:  Look Back, Look Forward</a:t>
            </a:r>
          </a:p>
        </p:txBody>
      </p:sp>
      <p:sp>
        <p:nvSpPr>
          <p:cNvPr id="3" name="Content Placeholder 2"/>
          <p:cNvSpPr>
            <a:spLocks noGrp="1"/>
          </p:cNvSpPr>
          <p:nvPr>
            <p:ph sz="quarter" idx="1"/>
          </p:nvPr>
        </p:nvSpPr>
        <p:spPr/>
        <p:txBody>
          <a:bodyPr/>
          <a:lstStyle/>
          <a:p>
            <a:r>
              <a:rPr lang="en-US" dirty="0"/>
              <a:t>1. Understanding current ideas through the flow of ideas</a:t>
            </a:r>
          </a:p>
          <a:p>
            <a:r>
              <a:rPr lang="en-US" dirty="0"/>
              <a:t>2. Creating new ideas from old ones</a:t>
            </a:r>
          </a:p>
          <a:p>
            <a:r>
              <a:rPr lang="en-US" dirty="0"/>
              <a:t>3. Final thoughts:  “Under construction” is the norm</a:t>
            </a:r>
          </a:p>
        </p:txBody>
      </p:sp>
    </p:spTree>
    <p:extLst>
      <p:ext uri="{BB962C8B-B14F-4D97-AF65-F5344CB8AC3E}">
        <p14:creationId xmlns:p14="http://schemas.microsoft.com/office/powerpoint/2010/main" val="30633408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Quintessential Element</a:t>
            </a:r>
          </a:p>
        </p:txBody>
      </p:sp>
      <p:sp>
        <p:nvSpPr>
          <p:cNvPr id="3" name="Content Placeholder 2"/>
          <p:cNvSpPr>
            <a:spLocks noGrp="1"/>
          </p:cNvSpPr>
          <p:nvPr>
            <p:ph sz="quarter" idx="1"/>
          </p:nvPr>
        </p:nvSpPr>
        <p:spPr/>
        <p:txBody>
          <a:bodyPr/>
          <a:lstStyle/>
          <a:p>
            <a:r>
              <a:rPr lang="en-US" dirty="0"/>
              <a:t>5. Engaging Change:  Transform Yourself</a:t>
            </a:r>
          </a:p>
        </p:txBody>
      </p:sp>
    </p:spTree>
    <p:extLst>
      <p:ext uri="{BB962C8B-B14F-4D97-AF65-F5344CB8AC3E}">
        <p14:creationId xmlns:p14="http://schemas.microsoft.com/office/powerpoint/2010/main" val="26288528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Group Exercise: Flourishing</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3" name="Content Placeholder 2"/>
          <p:cNvSpPr>
            <a:spLocks noGrp="1"/>
          </p:cNvSpPr>
          <p:nvPr>
            <p:ph sz="quarter" idx="1"/>
          </p:nvPr>
        </p:nvSpPr>
        <p:spPr/>
        <p:txBody>
          <a:bodyPr>
            <a:normAutofit/>
          </a:bodyPr>
          <a:lstStyle/>
          <a:p>
            <a:r>
              <a:rPr lang="en-US" dirty="0"/>
              <a:t>Identify a problem/challenge you are facing at work. Apply one or more the practices from today’s seminar:</a:t>
            </a:r>
          </a:p>
          <a:p>
            <a:pPr lvl="1"/>
            <a:r>
              <a:rPr lang="en-US" dirty="0"/>
              <a:t>Increasing Positive Emotion</a:t>
            </a:r>
          </a:p>
          <a:p>
            <a:pPr lvl="1"/>
            <a:r>
              <a:rPr lang="en-US" dirty="0"/>
              <a:t>Using Character Strengths</a:t>
            </a:r>
          </a:p>
          <a:p>
            <a:pPr lvl="1"/>
            <a:r>
              <a:rPr lang="en-US" dirty="0"/>
              <a:t>Finding Flow</a:t>
            </a:r>
          </a:p>
          <a:p>
            <a:pPr lvl="1"/>
            <a:r>
              <a:rPr lang="en-US" dirty="0"/>
              <a:t>Building Relationships</a:t>
            </a:r>
          </a:p>
          <a:p>
            <a:pPr lvl="1"/>
            <a:r>
              <a:rPr lang="en-US" dirty="0"/>
              <a:t>Employing Effective thinking strategies</a:t>
            </a:r>
          </a:p>
        </p:txBody>
      </p:sp>
    </p:spTree>
    <p:extLst>
      <p:ext uri="{BB962C8B-B14F-4D97-AF65-F5344CB8AC3E}">
        <p14:creationId xmlns:p14="http://schemas.microsoft.com/office/powerpoint/2010/main" val="9424078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2534" y="3010281"/>
            <a:ext cx="6477000" cy="1828800"/>
          </a:xfrm>
        </p:spPr>
        <p:txBody>
          <a:bodyPr>
            <a:normAutofit/>
          </a:bodyPr>
          <a:lstStyle/>
          <a:p>
            <a:pPr algn="r"/>
            <a:r>
              <a:rPr lang="en-US" sz="5400" dirty="0"/>
              <a:t>Flourishing in the Workplace</a:t>
            </a:r>
          </a:p>
        </p:txBody>
      </p:sp>
      <p:sp>
        <p:nvSpPr>
          <p:cNvPr id="3" name="Subtitle 2"/>
          <p:cNvSpPr>
            <a:spLocks noGrp="1"/>
          </p:cNvSpPr>
          <p:nvPr>
            <p:ph type="subTitle" idx="1"/>
          </p:nvPr>
        </p:nvSpPr>
        <p:spPr>
          <a:xfrm>
            <a:off x="1229569" y="5001251"/>
            <a:ext cx="6705600" cy="685800"/>
          </a:xfrm>
        </p:spPr>
        <p:txBody>
          <a:bodyPr>
            <a:normAutofit fontScale="77500" lnSpcReduction="20000"/>
          </a:bodyPr>
          <a:lstStyle/>
          <a:p>
            <a:r>
              <a:rPr lang="en-US" dirty="0"/>
              <a:t>Caryn L. Carlson, Ph.D.		Michael </a:t>
            </a:r>
            <a:r>
              <a:rPr lang="en-US" dirty="0" err="1"/>
              <a:t>Starbird</a:t>
            </a:r>
            <a:r>
              <a:rPr lang="en-US" dirty="0"/>
              <a:t>, Ph.D.</a:t>
            </a:r>
          </a:p>
          <a:p>
            <a:r>
              <a:rPr lang="en-US" dirty="0"/>
              <a:t>Department of Psychology		Department of Mathematics</a:t>
            </a:r>
          </a:p>
        </p:txBody>
      </p:sp>
      <p:pic>
        <p:nvPicPr>
          <p:cNvPr id="7" name="Picture 6" descr="HDO_logo_Transparent#148C6F.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054" y="183071"/>
            <a:ext cx="3015654" cy="2139183"/>
          </a:xfrm>
          <a:prstGeom prst="rect">
            <a:avLst/>
          </a:prstGeom>
        </p:spPr>
      </p:pic>
      <p:sp>
        <p:nvSpPr>
          <p:cNvPr id="4" name="Rectangle 3"/>
          <p:cNvSpPr/>
          <p:nvPr/>
        </p:nvSpPr>
        <p:spPr>
          <a:xfrm>
            <a:off x="1685585" y="2413789"/>
            <a:ext cx="5758570" cy="369332"/>
          </a:xfrm>
          <a:prstGeom prst="rect">
            <a:avLst/>
          </a:prstGeom>
        </p:spPr>
        <p:txBody>
          <a:bodyPr wrap="square">
            <a:spAutoFit/>
          </a:bodyPr>
          <a:lstStyle/>
          <a:p>
            <a:pPr algn="ctr"/>
            <a:r>
              <a:rPr lang="en-US" dirty="0"/>
              <a:t>Human Dimensions of Organizations</a:t>
            </a:r>
          </a:p>
        </p:txBody>
      </p:sp>
      <p:sp>
        <p:nvSpPr>
          <p:cNvPr id="5" name="TextBox 4"/>
          <p:cNvSpPr txBox="1"/>
          <p:nvPr/>
        </p:nvSpPr>
        <p:spPr>
          <a:xfrm>
            <a:off x="2362200" y="6121426"/>
            <a:ext cx="6705600" cy="369332"/>
          </a:xfrm>
          <a:prstGeom prst="rect">
            <a:avLst/>
          </a:prstGeom>
          <a:noFill/>
        </p:spPr>
        <p:txBody>
          <a:bodyPr wrap="square" rtlCol="0">
            <a:spAutoFit/>
          </a:bodyPr>
          <a:lstStyle/>
          <a:p>
            <a:pPr algn="ctr">
              <a:buNone/>
            </a:pPr>
            <a:r>
              <a:rPr lang="en-US"/>
              <a:t>October 22, 2021</a:t>
            </a:r>
            <a:endParaRPr lang="en-US" dirty="0"/>
          </a:p>
        </p:txBody>
      </p:sp>
      <p:sp>
        <p:nvSpPr>
          <p:cNvPr id="6" name="TextBox 5"/>
          <p:cNvSpPr txBox="1"/>
          <p:nvPr/>
        </p:nvSpPr>
        <p:spPr>
          <a:xfrm>
            <a:off x="0" y="6212962"/>
            <a:ext cx="2173738" cy="369332"/>
          </a:xfrm>
          <a:prstGeom prst="rect">
            <a:avLst/>
          </a:prstGeom>
          <a:noFill/>
        </p:spPr>
        <p:txBody>
          <a:bodyPr wrap="square" rtlCol="0">
            <a:spAutoFit/>
          </a:bodyPr>
          <a:lstStyle/>
          <a:p>
            <a:pPr algn="ctr"/>
            <a:r>
              <a:rPr lang="en-US" b="1" dirty="0" err="1">
                <a:solidFill>
                  <a:schemeClr val="bg1"/>
                </a:solidFill>
              </a:rPr>
              <a:t>hdo.utexas.edu</a:t>
            </a:r>
            <a:endParaRPr lang="en-US" b="1" dirty="0">
              <a:solidFill>
                <a:schemeClr val="bg1"/>
              </a:solidFill>
            </a:endParaRPr>
          </a:p>
        </p:txBody>
      </p:sp>
      <p:pic>
        <p:nvPicPr>
          <p:cNvPr id="8" name="Picture 7"/>
          <p:cNvPicPr>
            <a:picLocks noChangeAspect="1"/>
          </p:cNvPicPr>
          <p:nvPr/>
        </p:nvPicPr>
        <p:blipFill>
          <a:blip r:embed="rId3"/>
          <a:stretch>
            <a:fillRect/>
          </a:stretch>
        </p:blipFill>
        <p:spPr>
          <a:xfrm>
            <a:off x="2743200" y="2819400"/>
            <a:ext cx="3661580" cy="211245"/>
          </a:xfrm>
          <a:prstGeom prst="rect">
            <a:avLst/>
          </a:prstGeom>
        </p:spPr>
      </p:pic>
    </p:spTree>
    <p:extLst>
      <p:ext uri="{BB962C8B-B14F-4D97-AF65-F5344CB8AC3E}">
        <p14:creationId xmlns:p14="http://schemas.microsoft.com/office/powerpoint/2010/main" val="32968797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Sonja </a:t>
            </a:r>
            <a:r>
              <a:rPr lang="en-US" sz="3600" dirty="0" err="1"/>
              <a:t>Lyubomirsky</a:t>
            </a:r>
            <a:br>
              <a:rPr lang="en-US" sz="3600" dirty="0"/>
            </a:br>
            <a:r>
              <a:rPr lang="en-US" sz="2400" dirty="0"/>
              <a:t>Professor, Department of Psychology</a:t>
            </a:r>
            <a:br>
              <a:rPr lang="en-US" sz="2400" dirty="0"/>
            </a:br>
            <a:r>
              <a:rPr lang="en-US" sz="2400" dirty="0"/>
              <a:t>UC-Riverside</a:t>
            </a:r>
          </a:p>
        </p:txBody>
      </p:sp>
      <p:pic>
        <p:nvPicPr>
          <p:cNvPr id="4" name="Content Placeholder 3" descr="SonjaLyubomirsky.jpg"/>
          <p:cNvPicPr>
            <a:picLocks noGrp="1" noChangeAspect="1"/>
          </p:cNvPicPr>
          <p:nvPr>
            <p:ph idx="1"/>
          </p:nvPr>
        </p:nvPicPr>
        <p:blipFill>
          <a:blip r:embed="rId2"/>
          <a:srcRect l="-65470" r="-65470"/>
          <a:stretch>
            <a:fillRect/>
          </a:stretch>
        </p:blipFill>
        <p:spPr>
          <a:xfrm>
            <a:off x="2667000" y="1600200"/>
            <a:ext cx="8229600" cy="4709160"/>
          </a:xfrm>
        </p:spPr>
      </p:pic>
      <p:pic>
        <p:nvPicPr>
          <p:cNvPr id="5" name="Picture 4" descr="2007Lyubomirsky.jpg"/>
          <p:cNvPicPr>
            <a:picLocks noChangeAspect="1"/>
          </p:cNvPicPr>
          <p:nvPr/>
        </p:nvPicPr>
        <p:blipFill>
          <a:blip r:embed="rId3"/>
          <a:stretch>
            <a:fillRect/>
          </a:stretch>
        </p:blipFill>
        <p:spPr>
          <a:xfrm>
            <a:off x="914400" y="1600200"/>
            <a:ext cx="3200400" cy="4849090"/>
          </a:xfrm>
          <a:prstGeom prst="rect">
            <a:avLst/>
          </a:prstGeom>
        </p:spPr>
      </p:pic>
    </p:spTree>
    <p:extLst>
      <p:ext uri="{BB962C8B-B14F-4D97-AF65-F5344CB8AC3E}">
        <p14:creationId xmlns:p14="http://schemas.microsoft.com/office/powerpoint/2010/main" val="26914444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Recommended readings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Content Placeholder 4"/>
          <p:cNvSpPr>
            <a:spLocks noGrp="1"/>
          </p:cNvSpPr>
          <p:nvPr>
            <p:ph sz="quarter" idx="1"/>
          </p:nvPr>
        </p:nvSpPr>
        <p:spPr/>
        <p:txBody>
          <a:bodyPr/>
          <a:lstStyle/>
          <a:p>
            <a:r>
              <a:rPr lang="en-US" dirty="0"/>
              <a:t>Daniel Pink (2009). </a:t>
            </a:r>
            <a:r>
              <a:rPr lang="en-US" i="1" dirty="0"/>
              <a:t>Drive: The surprising truth about what motivates us</a:t>
            </a:r>
          </a:p>
          <a:p>
            <a:r>
              <a:rPr lang="en-US" dirty="0"/>
              <a:t>Shawn </a:t>
            </a:r>
            <a:r>
              <a:rPr lang="en-US" dirty="0" err="1"/>
              <a:t>Achor</a:t>
            </a:r>
            <a:r>
              <a:rPr lang="en-US" dirty="0"/>
              <a:t> (2010). </a:t>
            </a:r>
            <a:r>
              <a:rPr lang="en-US" i="1" dirty="0"/>
              <a:t>The Happiness Advantage: The seven principles that fuel success and performance at work</a:t>
            </a:r>
          </a:p>
          <a:p>
            <a:r>
              <a:rPr lang="en-US" dirty="0"/>
              <a:t>Emma </a:t>
            </a:r>
            <a:r>
              <a:rPr lang="en-US" dirty="0" err="1"/>
              <a:t>Seppala</a:t>
            </a:r>
            <a:r>
              <a:rPr lang="en-US" dirty="0"/>
              <a:t> (2016). </a:t>
            </a:r>
            <a:r>
              <a:rPr lang="en-US" i="1" dirty="0"/>
              <a:t>The Happiness Track: How to apply the science of happiness to accelerate your success</a:t>
            </a:r>
          </a:p>
        </p:txBody>
      </p:sp>
    </p:spTree>
    <p:extLst>
      <p:ext uri="{BB962C8B-B14F-4D97-AF65-F5344CB8AC3E}">
        <p14:creationId xmlns:p14="http://schemas.microsoft.com/office/powerpoint/2010/main" val="9356981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a:t>Outside/Follow-up Group Exercise: Finding Strengths </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3" name="Content Placeholder 2"/>
          <p:cNvSpPr>
            <a:spLocks noGrp="1"/>
          </p:cNvSpPr>
          <p:nvPr>
            <p:ph sz="quarter" idx="1"/>
          </p:nvPr>
        </p:nvSpPr>
        <p:spPr>
          <a:xfrm>
            <a:off x="457200" y="1981200"/>
            <a:ext cx="8229600" cy="4480560"/>
          </a:xfrm>
        </p:spPr>
        <p:txBody>
          <a:bodyPr>
            <a:normAutofit/>
          </a:bodyPr>
          <a:lstStyle/>
          <a:p>
            <a:r>
              <a:rPr lang="en-US" dirty="0"/>
              <a:t>Prompt: “Give some thought to a time when you feel you were at your best: handling a difficult situation, helping another person, meeting a challenge, solving a problem, coming up with a good idea- something you’d be proud to have others know about you.”</a:t>
            </a:r>
          </a:p>
          <a:p>
            <a:r>
              <a:rPr lang="en-US" dirty="0"/>
              <a:t>Present stories to the group; discuss and identify strengths reflected in the story.</a:t>
            </a:r>
          </a:p>
        </p:txBody>
      </p:sp>
    </p:spTree>
    <p:extLst>
      <p:ext uri="{BB962C8B-B14F-4D97-AF65-F5344CB8AC3E}">
        <p14:creationId xmlns:p14="http://schemas.microsoft.com/office/powerpoint/2010/main" val="12557480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Outside Exercise- Connecting with others through strengths assessment</a:t>
            </a:r>
          </a:p>
        </p:txBody>
      </p:sp>
      <p:sp>
        <p:nvSpPr>
          <p:cNvPr id="3" name="Content Placeholder 2"/>
          <p:cNvSpPr>
            <a:spLocks noGrp="1"/>
          </p:cNvSpPr>
          <p:nvPr>
            <p:ph sz="quarter" idx="1"/>
          </p:nvPr>
        </p:nvSpPr>
        <p:spPr>
          <a:xfrm>
            <a:off x="609600" y="2133600"/>
            <a:ext cx="3886200" cy="4191000"/>
          </a:xfrm>
        </p:spPr>
        <p:txBody>
          <a:bodyPr>
            <a:normAutofit/>
          </a:bodyPr>
          <a:lstStyle/>
          <a:p>
            <a:r>
              <a:rPr lang="en-US" dirty="0"/>
              <a:t>Ask a relative (or co-worker/supervisee) to take the VIA Character strengths survey.  Interview them based on the results. </a:t>
            </a:r>
          </a:p>
        </p:txBody>
      </p:sp>
      <p:sp>
        <p:nvSpPr>
          <p:cNvPr id="4" name="Content Placeholder 3"/>
          <p:cNvSpPr>
            <a:spLocks noGrp="1"/>
          </p:cNvSpPr>
          <p:nvPr>
            <p:ph sz="quarter" idx="2"/>
          </p:nvPr>
        </p:nvSpPr>
        <p:spPr>
          <a:xfrm>
            <a:off x="4876800" y="2133600"/>
            <a:ext cx="3886200" cy="4191000"/>
          </a:xfrm>
        </p:spPr>
        <p:txBody>
          <a:bodyPr>
            <a:normAutofit/>
          </a:bodyPr>
          <a:lstStyle/>
          <a:p>
            <a:r>
              <a:rPr lang="en-US" dirty="0"/>
              <a:t>Stories from students</a:t>
            </a:r>
          </a:p>
        </p:txBody>
      </p:sp>
      <p:sp>
        <p:nvSpPr>
          <p:cNvPr id="5" name="Date Placeholder 4"/>
          <p:cNvSpPr>
            <a:spLocks noGrp="1"/>
          </p:cNvSpPr>
          <p:nvPr>
            <p:ph type="dt" sz="half" idx="4294967295"/>
          </p:nvPr>
        </p:nvSpPr>
        <p:spPr>
          <a:xfrm>
            <a:off x="6096000" y="6248400"/>
            <a:ext cx="2667000" cy="365125"/>
          </a:xfrm>
          <a:prstGeom prst="rect">
            <a:avLst/>
          </a:prstGeom>
        </p:spPr>
        <p:txBody>
          <a:bodyPr/>
          <a:lstStyle/>
          <a:p>
            <a:pPr>
              <a:defRPr/>
            </a:pPr>
            <a:endParaRPr lang="en-US"/>
          </a:p>
        </p:txBody>
      </p:sp>
      <p:sp>
        <p:nvSpPr>
          <p:cNvPr id="6" name="Footer Placeholder 5"/>
          <p:cNvSpPr>
            <a:spLocks noGrp="1"/>
          </p:cNvSpPr>
          <p:nvPr>
            <p:ph type="ftr" sz="quarter" idx="4294967295"/>
          </p:nvPr>
        </p:nvSpPr>
        <p:spPr>
          <a:xfrm>
            <a:off x="609600" y="6248206"/>
            <a:ext cx="5421083" cy="365125"/>
          </a:xfrm>
          <a:prstGeom prst="rect">
            <a:avLst/>
          </a:prstGeom>
        </p:spPr>
        <p:txBody>
          <a:bodyPr/>
          <a:lstStyle/>
          <a:p>
            <a:pPr>
              <a:defRPr/>
            </a:pPr>
            <a:endParaRPr lang="en-US"/>
          </a:p>
        </p:txBody>
      </p:sp>
    </p:spTree>
    <p:extLst>
      <p:ext uri="{BB962C8B-B14F-4D97-AF65-F5344CB8AC3E}">
        <p14:creationId xmlns:p14="http://schemas.microsoft.com/office/powerpoint/2010/main" val="6338701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Outside Exercise- Using Strengths</a:t>
            </a:r>
          </a:p>
        </p:txBody>
      </p:sp>
      <p:sp>
        <p:nvSpPr>
          <p:cNvPr id="5" name="Content Placeholder 4"/>
          <p:cNvSpPr>
            <a:spLocks noGrp="1"/>
          </p:cNvSpPr>
          <p:nvPr>
            <p:ph sz="quarter" idx="1"/>
          </p:nvPr>
        </p:nvSpPr>
        <p:spPr/>
        <p:txBody>
          <a:bodyPr>
            <a:normAutofit lnSpcReduction="10000"/>
          </a:bodyPr>
          <a:lstStyle/>
          <a:p>
            <a:r>
              <a:rPr lang="en-US" dirty="0"/>
              <a:t>Brainstorm ways to use one of your strengths in a new and different way at work</a:t>
            </a:r>
          </a:p>
          <a:p>
            <a:pPr lvl="1"/>
            <a:r>
              <a:rPr lang="en-US" dirty="0"/>
              <a:t>Example: social intelligence and email</a:t>
            </a:r>
          </a:p>
        </p:txBody>
      </p:sp>
      <p:sp>
        <p:nvSpPr>
          <p:cNvPr id="6" name="Content Placeholder 5"/>
          <p:cNvSpPr>
            <a:spLocks noGrp="1"/>
          </p:cNvSpPr>
          <p:nvPr>
            <p:ph sz="quarter" idx="2"/>
          </p:nvPr>
        </p:nvSpPr>
        <p:spPr/>
        <p:txBody>
          <a:bodyPr>
            <a:normAutofit lnSpcReduction="10000"/>
          </a:bodyPr>
          <a:lstStyle/>
          <a:p>
            <a:r>
              <a:rPr lang="en-US" dirty="0"/>
              <a:t>“Use one of your top strengths in a new and different way every day for five days.”</a:t>
            </a:r>
          </a:p>
          <a:p>
            <a:r>
              <a:rPr lang="en-US" dirty="0"/>
              <a:t>Multiple studies have shown this exercise results in increased happiness and decreased depression for 3 to 6 months</a:t>
            </a:r>
          </a:p>
          <a:p>
            <a:endParaRPr lang="en-US" dirty="0"/>
          </a:p>
        </p:txBody>
      </p:sp>
      <p:sp>
        <p:nvSpPr>
          <p:cNvPr id="2" name="Date Placeholder 1"/>
          <p:cNvSpPr>
            <a:spLocks noGrp="1"/>
          </p:cNvSpPr>
          <p:nvPr>
            <p:ph type="dt" sz="half" idx="15"/>
          </p:nvPr>
        </p:nvSpPr>
        <p:spPr/>
        <p:txBody>
          <a:bodyPr/>
          <a:lstStyle/>
          <a:p>
            <a:pPr>
              <a:defRPr/>
            </a:pPr>
            <a:endParaRPr lang="en-US"/>
          </a:p>
        </p:txBody>
      </p:sp>
      <p:sp>
        <p:nvSpPr>
          <p:cNvPr id="3" name="Footer Placeholder 2"/>
          <p:cNvSpPr>
            <a:spLocks noGrp="1"/>
          </p:cNvSpPr>
          <p:nvPr>
            <p:ph type="ftr" sz="quarter" idx="17"/>
          </p:nvPr>
        </p:nvSpPr>
        <p:spPr/>
        <p:txBody>
          <a:bodyPr/>
          <a:lstStyle/>
          <a:p>
            <a:pPr>
              <a:defRPr/>
            </a:pPr>
            <a:endParaRPr lang="en-US"/>
          </a:p>
        </p:txBody>
      </p:sp>
    </p:spTree>
    <p:extLst>
      <p:ext uri="{BB962C8B-B14F-4D97-AF65-F5344CB8AC3E}">
        <p14:creationId xmlns:p14="http://schemas.microsoft.com/office/powerpoint/2010/main" val="3620668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23785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DO">
  <a:themeElements>
    <a:clrScheme name="Custom 11">
      <a:dk1>
        <a:sysClr val="windowText" lastClr="000000"/>
      </a:dk1>
      <a:lt1>
        <a:sysClr val="window" lastClr="FFFFFF"/>
      </a:lt1>
      <a:dk2>
        <a:srgbClr val="2F3136"/>
      </a:dk2>
      <a:lt2>
        <a:srgbClr val="BFBFBF"/>
      </a:lt2>
      <a:accent1>
        <a:srgbClr val="883C21"/>
      </a:accent1>
      <a:accent2>
        <a:srgbClr val="E06821"/>
      </a:accent2>
      <a:accent3>
        <a:srgbClr val="163A63"/>
      </a:accent3>
      <a:accent4>
        <a:srgbClr val="883C21"/>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35680</TotalTime>
  <Words>3148</Words>
  <Application>Microsoft Macintosh PowerPoint</Application>
  <PresentationFormat>On-screen Show (4:3)</PresentationFormat>
  <Paragraphs>367</Paragraphs>
  <Slides>88</Slides>
  <Notes>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9" baseType="lpstr">
      <vt:lpstr>Arial</vt:lpstr>
      <vt:lpstr>Calibri</vt:lpstr>
      <vt:lpstr>Palatino</vt:lpstr>
      <vt:lpstr>Times New Roman</vt:lpstr>
      <vt:lpstr>Tw Cen MT</vt:lpstr>
      <vt:lpstr>Verdana</vt:lpstr>
      <vt:lpstr>Wingdings</vt:lpstr>
      <vt:lpstr>Wingdings 2</vt:lpstr>
      <vt:lpstr>Wingdings 3</vt:lpstr>
      <vt:lpstr>HDO</vt:lpstr>
      <vt:lpstr>Document</vt:lpstr>
      <vt:lpstr>Flourishing in the Workplace</vt:lpstr>
      <vt:lpstr>PowerPoint Presentation</vt:lpstr>
      <vt:lpstr>Your challenges</vt:lpstr>
      <vt:lpstr>PowerPoint Presentation</vt:lpstr>
      <vt:lpstr>Outline</vt:lpstr>
      <vt:lpstr>Positive Psychology</vt:lpstr>
      <vt:lpstr>Positive Psychology</vt:lpstr>
      <vt:lpstr>What is Positive Psychology (not)?</vt:lpstr>
      <vt:lpstr>PowerPoint Presentation</vt:lpstr>
      <vt:lpstr>PowerPoint Presentation</vt:lpstr>
      <vt:lpstr> Subjective well-being </vt:lpstr>
      <vt:lpstr> Subjective well-being  </vt:lpstr>
      <vt:lpstr>How is Subjective Well-being measured?</vt:lpstr>
      <vt:lpstr>PowerPoint Presentation</vt:lpstr>
      <vt:lpstr>PowerPoint Presentation</vt:lpstr>
      <vt:lpstr>Moment-to-moment happiness: Experience Sampling (ESM) Survey</vt:lpstr>
      <vt:lpstr>PowerPoint Presentation</vt:lpstr>
      <vt:lpstr>Is Happiness Good?</vt:lpstr>
      <vt:lpstr>Is Happiness Good?</vt:lpstr>
      <vt:lpstr>Is Happiness Good?</vt:lpstr>
      <vt:lpstr>Is Happiness Good?</vt:lpstr>
      <vt:lpstr>Seligman’s PERMA Model of Subjective Well-Being</vt:lpstr>
      <vt:lpstr>A WEIRD caveat….</vt:lpstr>
      <vt:lpstr>The Secret to Happiness…</vt:lpstr>
      <vt:lpstr>How happy are Americans at work?</vt:lpstr>
      <vt:lpstr>General Social Survey (2018)</vt:lpstr>
      <vt:lpstr> 2018 Work and Well-Being Report  www.infocoponline.es/pdf/work-and-wellbeing-survey-results.pdf  </vt:lpstr>
      <vt:lpstr>2018 Work and Well-Being Report</vt:lpstr>
      <vt:lpstr>PowerPoint Presentation</vt:lpstr>
      <vt:lpstr>Americans at Work</vt:lpstr>
      <vt:lpstr>Employee Engagement Work as a Calling</vt:lpstr>
      <vt:lpstr>Promoting Engagement/Calling: Effects on Employee</vt:lpstr>
      <vt:lpstr>Promoting Engagement/Calling: Effects on Organization</vt:lpstr>
      <vt:lpstr>Conditions for Engagement Work as a Calling</vt:lpstr>
      <vt:lpstr>Working Studs Terkel (1974)</vt:lpstr>
      <vt:lpstr>Work as a Calling</vt:lpstr>
      <vt:lpstr>Invoking Mission by Connecting to Outcomes</vt:lpstr>
      <vt:lpstr>Invoking Calling/Mission through Job Description</vt:lpstr>
      <vt:lpstr>              Administrative Assistant/Receptionist</vt:lpstr>
      <vt:lpstr>Starbucks Barista</vt:lpstr>
      <vt:lpstr>Positive Psychology Practices for the workplace</vt:lpstr>
      <vt:lpstr>Character Strengths and Virtues</vt:lpstr>
      <vt:lpstr>Character Strengths and Virtues</vt:lpstr>
      <vt:lpstr>Deficit vs. strength-focused approaches</vt:lpstr>
      <vt:lpstr>My Son and the lessons of t-ball…. </vt:lpstr>
      <vt:lpstr>VIA Survey of Character Strengths</vt:lpstr>
      <vt:lpstr>PowerPoint Presentation</vt:lpstr>
      <vt:lpstr>Workplace Strengths Intervention</vt:lpstr>
      <vt:lpstr> Additional Research </vt:lpstr>
      <vt:lpstr>Knowing, developing, and using strengths</vt:lpstr>
      <vt:lpstr>Jonathan’s Story Using character strengths in Iraq</vt:lpstr>
      <vt:lpstr>Group Exercise: Using Strengths</vt:lpstr>
      <vt:lpstr>Positive Emotion</vt:lpstr>
      <vt:lpstr>Broaden and Build Theory of Positive Emotion (Frederickson, 2005)</vt:lpstr>
      <vt:lpstr>Role of Positive Emotion</vt:lpstr>
      <vt:lpstr>PowerPoint Presentation</vt:lpstr>
      <vt:lpstr>Positive Emotions and Clinical Reasoning in Physicians</vt:lpstr>
      <vt:lpstr>Implications for the Workplace</vt:lpstr>
      <vt:lpstr>Positive Relationships: Building Connections in the Workplace</vt:lpstr>
      <vt:lpstr>Relationships at Work</vt:lpstr>
      <vt:lpstr>Positive Emotion and Connection</vt:lpstr>
      <vt:lpstr>Ideas for Building Relationships at Work (even in the Days of Covid)</vt:lpstr>
      <vt:lpstr>Exercise: Creating a community at work</vt:lpstr>
      <vt:lpstr>Finding Flow</vt:lpstr>
      <vt:lpstr>Flow </vt:lpstr>
      <vt:lpstr>Flow Mihalyi Csikszentmihalyi</vt:lpstr>
      <vt:lpstr>Finding Flow</vt:lpstr>
      <vt:lpstr>Model of Flow</vt:lpstr>
      <vt:lpstr>Flow: Elements</vt:lpstr>
      <vt:lpstr>The Four F’s of Flow https://www.youtube.com/watch?v=DXD8QjpQrFc (8 minutes) </vt:lpstr>
      <vt:lpstr> Additional Flow Enhancing Techniques </vt:lpstr>
      <vt:lpstr>Research: 911 dispatchers and flow?</vt:lpstr>
      <vt:lpstr>PowerPoint Presentation</vt:lpstr>
      <vt:lpstr>The 5 Elements of Effective Thinking</vt:lpstr>
      <vt:lpstr>Discussion Question</vt:lpstr>
      <vt:lpstr>EARTH-Grounding Your Thinking: Understanding Deeply</vt:lpstr>
      <vt:lpstr>Discussion Question</vt:lpstr>
      <vt:lpstr>FIRE-Igniting Your Imagination:  Failing to Succeed</vt:lpstr>
      <vt:lpstr>AIR-Creating Questions Out of Thin Air:  Become Your Own Socrates</vt:lpstr>
      <vt:lpstr>WATER: Flow of Ideas:  Look Back, Look Forward</vt:lpstr>
      <vt:lpstr>The Quintessential Element</vt:lpstr>
      <vt:lpstr>Group Exercise: Flourishing</vt:lpstr>
      <vt:lpstr>Flourishing in the Workplace</vt:lpstr>
      <vt:lpstr>Sonja Lyubomirsky Professor, Department of Psychology UC-Riverside</vt:lpstr>
      <vt:lpstr>Recommended readings</vt:lpstr>
      <vt:lpstr>Outside/Follow-up Group Exercise: Finding Strengths </vt:lpstr>
      <vt:lpstr>Outside Exercise- Connecting with others through strengths assessment</vt:lpstr>
      <vt:lpstr>Outside Exercise- Using Strengths</vt:lpstr>
    </vt:vector>
  </TitlesOfParts>
  <Company>PSYCHOLOGY 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fellows</dc:creator>
  <cp:lastModifiedBy>Carlson, Caryn L</cp:lastModifiedBy>
  <cp:revision>749</cp:revision>
  <cp:lastPrinted>2017-10-25T17:32:19Z</cp:lastPrinted>
  <dcterms:created xsi:type="dcterms:W3CDTF">2012-09-26T13:12:06Z</dcterms:created>
  <dcterms:modified xsi:type="dcterms:W3CDTF">2021-10-22T13:07:40Z</dcterms:modified>
</cp:coreProperties>
</file>